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y="5143500" cx="9144000"/>
  <p:notesSz cx="6858000" cy="9144000"/>
  <p:embeddedFontLst>
    <p:embeddedFont>
      <p:font typeface="Roboto"/>
      <p:regular r:id="rId63"/>
      <p:bold r:id="rId64"/>
      <p:italic r:id="rId65"/>
      <p:boldItalic r:id="rId66"/>
    </p:embeddedFont>
    <p:embeddedFont>
      <p:font typeface="Barlow"/>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schemas.openxmlformats.org/officeDocument/2006/relationships/font" Target="fonts/Barlow-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8.xml"/><Relationship Id="rId66" Type="http://schemas.openxmlformats.org/officeDocument/2006/relationships/font" Target="fonts/Roboto-boldItalic.fntdata"/><Relationship Id="rId21" Type="http://schemas.openxmlformats.org/officeDocument/2006/relationships/slide" Target="slides/slide17.xml"/><Relationship Id="rId65" Type="http://schemas.openxmlformats.org/officeDocument/2006/relationships/font" Target="fonts/Roboto-italic.fntdata"/><Relationship Id="rId24" Type="http://schemas.openxmlformats.org/officeDocument/2006/relationships/slide" Target="slides/slide20.xml"/><Relationship Id="rId68" Type="http://schemas.openxmlformats.org/officeDocument/2006/relationships/font" Target="fonts/Barlow-bold.fntdata"/><Relationship Id="rId23" Type="http://schemas.openxmlformats.org/officeDocument/2006/relationships/slide" Target="slides/slide19.xml"/><Relationship Id="rId67" Type="http://schemas.openxmlformats.org/officeDocument/2006/relationships/font" Target="fonts/Barlow-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Barlow-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e32b8cbe4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e32b8cbe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e32b8cbe4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e32b8cbe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traditional approach to data management: An approach to data management whereby each distinct operational system uses data files dedicated to that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most organizations use the database approach to data management, where multiple information systems share a pool of related data. A database offers the ability to share data and information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use the database approach to data management, additional software— a database management system (DBMS)—is required. A DBMS consists of a group of programs that can be used as an interface between a database and the user of the database. Typically, this software acts as a buffer between the application programs and the database itself.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e32b8cbe4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e32b8cbe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a database, DBMS, application using the DB, and the user.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today’s businesses must keep track of and analyze so much data, they must keep the data well organized so that it can be used effectively. A database should be designed to store all data relevant to the business and provide quick access and easy modification. Moreover, it must reflect the business processes of the organization.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e32b8cbe4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e32b8cbe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e32b8cbe4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e32b8cbe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Entity-relationship (ER) diagrams use basic graphical symbols to show the organization of and relationships between data. In other words, ER diagrams show data items in tables (entities) and the ways they are related. ER diagrams help ensure that the relationships among the data entities in a database are correctly structured so that any application programs developed are consistent with business operations and user needs. In addition, ER diagrams can serve as reference documents after a database is in use. If changes are made to the database, ER diagrams help design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e32b8cbe4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e32b8cbe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relational model is a simple but highly useful way to organize data into collections of two dimensional tables called relations. Each row in the table represents an entity, and each column represents an attribute of that entity. Databases based on the relational model include Oracle, IBM DB2, Microsoft SQL Server, Microsoft Access, MySQL, and Sybase. Oracle holds 48 percent of the 2012 worldwide relational database management systems market share according to market research firm Gartner. This is a larger market share than its four closest competitors combined (IBM, Microsoft, SAP, and Teradata).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domain for a particular attribute indicates what values can be placed in each column of the relational table. For instance, the domain for an attribute such as gender could be limited to the two characters M (male) or F (female). If someone tried to enter a“1”in the gender field, the data would not be accepted. The domain for pay rate would not include negative numbers. In this way, defining a domain can increase data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domain is basically the datatype for the column, examples of data types:</a:t>
            </a:r>
            <a:endParaRPr/>
          </a:p>
          <a:p>
            <a:pPr indent="0" lvl="0" marL="0" rtl="0" algn="l">
              <a:spcBef>
                <a:spcPts val="0"/>
              </a:spcBef>
              <a:spcAft>
                <a:spcPts val="0"/>
              </a:spcAft>
              <a:buNone/>
            </a:pPr>
            <a:r>
              <a:rPr lang="en"/>
              <a:t>Int, money, decimal, date, datetime, char, varchar and a lot of others.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e32b8cbe4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e32b8cbe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e32b8cbe4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e32b8cbe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Prints UVID, first name, last name of everyone in the customer table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e32b8cbe4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e32b8cbe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Takes UVID, first name, and last name of all customers and puts into a new table called customerNameTb</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e32b8cbe4_0_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e32b8cbe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will print uvid, first name and invoice id from all purchases.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e32b8cbe4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e32b8cbe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This will print any uvid that has 0 purchases.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e32b8cbe4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e32b8cbe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This will print any uvid that has 0 purchases.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e32b8cbe4_0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e32b8cbe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the address of the customer table to be street instead of an </a:t>
            </a:r>
            <a:r>
              <a:rPr lang="en"/>
              <a:t>abbreviation</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e32b8cbe4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e32b8cbe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e32b8cbe4_0_2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e32b8cbe4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e32b8cbe4_0_2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e32b8cbe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cb52ac459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cb52ac45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lets programmers learn one powerful query language and use it on systems ranging from PCs to the largest mainframe computers. See Figure 3.11. Programmers and database users also find SQL valuable because SQL statements can be embedded into many programming languages, such as the widely used Cþþ, Java, and other languages. Because SQL uses standardized and simplified procedures for retrieving, storing, and manipulating data, the popular database query language can be easy to understand and use.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cb52ac459_2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cb52ac45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NoSQL database stores data as highly optimized key-value stores wherein the data is stored in a simple two-column table with one column reserved for the primary key and the other for the value. A NoSQL database is highly scalable, meaning that a large database may be distributed across hundreds, thousands, or even tens of thousands of servers running the same NoSQL database management system. This distribution of the database improves system uptime as the database can still process almost all transactions even if a server or two someplace is down. (Scaling a traditional SQL database is much more complicated.). Facebook employs thousands of servers running the NoSQL database Cassandra to handle millions of queries per second and ensure around the clock processing. (this is outdated but they used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Hadoop is an open-source software framework including several software modules that provide a means for storing and processing extremely large data sets. For years, Yahoo used Hadoop to better personalize the ads and articles that its visitors see. Now Hadoop is used by many popular Web sites and services (eBay, Etsy, Twitter, and Yelp, to name a few). 12 Hadoop divides the data into subsets and distributes the subsets onto different servers for processing. The Hadoop MapReduce software module is a programming model designed for processing large volumes of data in parallel by dividing the work into a set of independent tasks. This approach creates a very robust computing environment that allows the application to keep running even if individual servers fail.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cb52ac459_2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cb52ac459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cb52ac459_2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cb52ac459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e32b8cbe4_0_2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e32b8cbe4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cb52ac459_2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cb52ac459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cb52ac459_2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cb52ac459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a DDL script that is used to create two different tables and defines the datatype for the columns as well as the primary and foreign keys.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cb52ac459_2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cb52ac459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a DDL script that is used to create two different tables and defines the datatype for the columns as well as the primary and foreign keys.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cb52ac459_2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cb52ac459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4cb52ac459_2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4cb52ac459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cb52ac459_2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cb52ac459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same process is used if a user wants to get information from the database. First, the user requests the data from the DBMS. For example, a user might give a command, such as LIST ALL OPTIONS FOR WHICH PRICE IS GREATER THAN $200. This is the logical access path (LAP). Then, the DBMS might go to the options price section of a disk to get the information for the user. This is the physical access path (PAP).</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cb52ac459_2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cb52ac459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cb52ac459_2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cb52ac459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cb52ac459_2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cb52ac459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Database management systems are often used with other software and with the Internet. A DBMS can act as a front-end application or a back-end application. A front-end application is one that people interact with directly. Marketing researchers often use a database as a front end to a statistical analysis program. The researchers enter the results of market questionnaires or surveys into a database. The data is then transferred to a statistical analysis program to perform analysis such as to determine the potential for a new product or the effectiveness of an advertising campaign. A back-end application interacts with other programs or applications; it only indirectly interacts with people or users. When people request information from a Web site, the site can interact with a database (the back end) that supplies the desired information.</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cb52ac459_2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cb52ac459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cb52ac459_2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cb52ac459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Volume: 1 zettabyte is </a:t>
            </a:r>
            <a:r>
              <a:rPr lang="en">
                <a:solidFill>
                  <a:srgbClr val="222222"/>
                </a:solidFill>
                <a:highlight>
                  <a:srgbClr val="FFFFFF"/>
                </a:highlight>
                <a:latin typeface="Roboto"/>
                <a:ea typeface="Roboto"/>
                <a:cs typeface="Roboto"/>
                <a:sym typeface="Roboto"/>
              </a:rPr>
              <a:t>one sextillion (10</a:t>
            </a:r>
            <a:r>
              <a:rPr baseline="30000" lang="en">
                <a:solidFill>
                  <a:srgbClr val="222222"/>
                </a:solidFill>
                <a:highlight>
                  <a:srgbClr val="FFFFFF"/>
                </a:highlight>
                <a:latin typeface="Roboto"/>
                <a:ea typeface="Roboto"/>
                <a:cs typeface="Roboto"/>
                <a:sym typeface="Roboto"/>
              </a:rPr>
              <a:t>21</a:t>
            </a:r>
            <a:r>
              <a:rPr lang="en">
                <a:solidFill>
                  <a:srgbClr val="222222"/>
                </a:solidFill>
                <a:highlight>
                  <a:srgbClr val="FFFFFF"/>
                </a:highlight>
                <a:latin typeface="Roboto"/>
                <a:ea typeface="Roboto"/>
                <a:cs typeface="Roboto"/>
                <a:sym typeface="Roboto"/>
              </a:rPr>
              <a:t>)</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222222"/>
                </a:solidFill>
                <a:highlight>
                  <a:srgbClr val="FFFFFF"/>
                </a:highlight>
                <a:latin typeface="Roboto"/>
                <a:ea typeface="Roboto"/>
                <a:cs typeface="Roboto"/>
                <a:sym typeface="Roboto"/>
              </a:rPr>
              <a:t>velocity : </a:t>
            </a:r>
            <a:r>
              <a:rPr lang="en" sz="2200">
                <a:solidFill>
                  <a:srgbClr val="434343"/>
                </a:solidFill>
                <a:latin typeface="Barlow"/>
                <a:ea typeface="Barlow"/>
                <a:cs typeface="Barlow"/>
                <a:sym typeface="Barlow"/>
              </a:rPr>
              <a:t>This is expected to double every 2 years.</a:t>
            </a:r>
            <a:endParaRPr sz="2200">
              <a:solidFill>
                <a:srgbClr val="434343"/>
              </a:solidFill>
              <a:latin typeface="Barlow"/>
              <a:ea typeface="Barlow"/>
              <a:cs typeface="Barlow"/>
              <a:sym typeface="Barlow"/>
            </a:endParaRPr>
          </a:p>
          <a:p>
            <a:pPr indent="0" lvl="0" marL="0" rtl="0" algn="l">
              <a:spcBef>
                <a:spcPts val="0"/>
              </a:spcBef>
              <a:spcAft>
                <a:spcPts val="0"/>
              </a:spcAft>
              <a:buNone/>
            </a:pPr>
            <a:r>
              <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222222"/>
                </a:solidFill>
                <a:highlight>
                  <a:srgbClr val="FFFFFF"/>
                </a:highlight>
                <a:latin typeface="Roboto"/>
                <a:ea typeface="Roboto"/>
                <a:cs typeface="Roboto"/>
                <a:sym typeface="Roboto"/>
              </a:rPr>
              <a:t>Variety: Data today comes in a variety of formats. Some of the data is what computer scientists call structured data whose format is known in advance and fits nicely into traditional databases. An example of structured data is the well-defined business transactions that are used to update corporate databases containing customer, product, inventory, financial, and employee data. However, most of the data that an organization must deal with is unstructured data, meaning that it is not organized in any predefined manner. 21 Unstructured data comes from sources such as word-processing documents, social media, email, surveillance video, phone messages, and scientific research.</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4cb52ac459_2_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4cb52ac459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cb52ac459_2_2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cb52ac459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cb52ac459_2_2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cb52ac459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4cb52ac459_2_2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4cb52ac459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e32b8cbe4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e32b8cb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is generally organized in a hierarchy that begins with the smallest piece of data used by computers (a bit) and progresses through the hierarchy to a database. A bit (a binary digit) represents a circuit that is either on or off. Bits can be organized into units called bytes. A byte is typically eight bits.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Characters are put together to form a field. A field is typically a name, number, or combination of characters that describes an aspect of a business object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In addition to being entered into a database, fields can be computed from other fields. Computed fields include the total, average, maximum, and minimum value. A collection of data fields all related to one object, activity, or individual is called a record. By combining descriptions of the characteristics of an object, activity, or individual, a record can provide a complete description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collection of related records is a file—for example, an employee file is a collection of all company employee records.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database software refers to files as tables.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highest level of the data hierarchy is a database, a collection of integrated and related files. Together, bits, characters, fields, records, files, and databases form the hierarchy of data.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Characters are combined to make a field, fields are combined to make a record, records are combined to make a file, and files are combined to make a database. A database houses not only all these levels of data but also the relationships among them.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cb52ac459_2_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4cb52ac459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Analytical Processing (OLAP)</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4cb52ac459_2_2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4cb52ac459_2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4cb52ac459_2_2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4cb52ac459_2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of the best ways to gain insights into data is through data visualization techniques that can help quickly draw conclusions and see relationships among the data. The analysis of big data brings additional challenges of trying to make sense out of the data. Excel, SAS Visual Analytics, and other software is available to prepare charts and graphs to make it easier to see trends and patterns and to identify opportunities for further analysis. Line charts, bar charts, scatter diagrams, bubble charts, and pie charts are frequently used.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Key performance indicators (KPIs) are quantifiable measurements that assess progress toward organizational goals and reflect the critical success factors of an organization.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e32b8cbe4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e32b8cbe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 entity is a person, place, or thing (object) for which data is collected, stored, and maintained. Examples of entities include employees, products, and plants. Most organizations organize and store data as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An attribute is a characteristic of an entity. For example, employee number, last name, first name, hire date, and department number are attributes for an employee. The inventory number, description, number of units on hand, and location of the inventory item in the warehouse are attributes for items in inventory. Customer number, name, address, phone number, credit rating, and contact person are attributes for customers. Attributes are usually selected to reflect the relevant characteristics of entities such as employees or customers. The specific value of an attribute, called a data item, can be found in the fields of the record describing an entity.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discussed earlier, a collection of fields about a specific object is a record. A primary key is a field or set of fields that uniquely identifies the record. No other record can have the same primary key.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e32b8cbe4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e32b8cbe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e32b8cbe4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e32b8cb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a primary key. There is only one ISBN that is Harry Potter and the Sorcerer’s Stone and this website is able to search all sellers based on the ISBN.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241225" y="1310875"/>
            <a:ext cx="6509100" cy="25218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710225" y="1310850"/>
            <a:ext cx="5476800" cy="2521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11"/>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icon space">
  <p:cSld name="BLANK_1">
    <p:spTree>
      <p:nvGrpSpPr>
        <p:cNvPr id="78" name="Shape 78"/>
        <p:cNvGrpSpPr/>
        <p:nvPr/>
      </p:nvGrpSpPr>
      <p:grpSpPr>
        <a:xfrm>
          <a:off x="0" y="0"/>
          <a:ext cx="0" cy="0"/>
          <a:chOff x="0" y="0"/>
          <a:chExt cx="0" cy="0"/>
        </a:xfrm>
      </p:grpSpPr>
      <p:sp>
        <p:nvSpPr>
          <p:cNvPr id="79" name="Google Shape;79;p12"/>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82" name="Google Shape;82;p12"/>
          <p:cNvSpPr/>
          <p:nvPr/>
        </p:nvSpPr>
        <p:spPr>
          <a:xfrm>
            <a:off x="867750" y="393425"/>
            <a:ext cx="8067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ackground image">
  <p:cSld name="BLANK_1_1">
    <p:spTree>
      <p:nvGrpSpPr>
        <p:cNvPr id="83" name="Shape 83"/>
        <p:cNvGrpSpPr/>
        <p:nvPr/>
      </p:nvGrpSpPr>
      <p:grpSpPr>
        <a:xfrm>
          <a:off x="0" y="0"/>
          <a:ext cx="0" cy="0"/>
          <a:chOff x="0" y="0"/>
          <a:chExt cx="0" cy="0"/>
        </a:xfrm>
      </p:grpSpPr>
      <p:sp>
        <p:nvSpPr>
          <p:cNvPr id="84" name="Google Shape;84;p13"/>
          <p:cNvSpPr/>
          <p:nvPr/>
        </p:nvSpPr>
        <p:spPr>
          <a:xfrm>
            <a:off x="7872900" y="-75"/>
            <a:ext cx="12711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3047925" y="-75"/>
            <a:ext cx="60960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241225" y="1770000"/>
            <a:ext cx="6509100" cy="16035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2935400" y="1846200"/>
            <a:ext cx="5814900" cy="9108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 type="subTitle"/>
          </p:nvPr>
        </p:nvSpPr>
        <p:spPr>
          <a:xfrm>
            <a:off x="2935400" y="2604625"/>
            <a:ext cx="5814900" cy="4518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8" name="Shape 18"/>
        <p:cNvGrpSpPr/>
        <p:nvPr/>
      </p:nvGrpSpPr>
      <p:grpSpPr>
        <a:xfrm>
          <a:off x="0" y="0"/>
          <a:ext cx="0" cy="0"/>
          <a:chOff x="0" y="0"/>
          <a:chExt cx="0" cy="0"/>
        </a:xfrm>
      </p:grpSpPr>
      <p:sp>
        <p:nvSpPr>
          <p:cNvPr id="19" name="Google Shape;19;p4"/>
          <p:cNvSpPr/>
          <p:nvPr/>
        </p:nvSpPr>
        <p:spPr>
          <a:xfrm>
            <a:off x="3047925" y="-75"/>
            <a:ext cx="60960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2645075" y="393425"/>
            <a:ext cx="8067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3731575" y="393525"/>
            <a:ext cx="4713000" cy="4356000"/>
          </a:xfrm>
          <a:prstGeom prst="rect">
            <a:avLst/>
          </a:prstGeom>
        </p:spPr>
        <p:txBody>
          <a:bodyPr anchorCtr="0" anchor="t" bIns="91425" lIns="91425" spcFirstLastPara="1" rIns="91425" wrap="square" tIns="91425"/>
          <a:lstStyle>
            <a:lvl1pPr indent="-457200" lvl="0" marL="457200" rtl="0">
              <a:lnSpc>
                <a:spcPct val="100000"/>
              </a:lnSpc>
              <a:spcBef>
                <a:spcPts val="600"/>
              </a:spcBef>
              <a:spcAft>
                <a:spcPts val="0"/>
              </a:spcAft>
              <a:buSzPts val="3600"/>
              <a:buChar char="▪"/>
              <a:defRPr b="1" sz="3600"/>
            </a:lvl1pPr>
            <a:lvl2pPr indent="-457200" lvl="1" marL="914400" rtl="0">
              <a:lnSpc>
                <a:spcPct val="100000"/>
              </a:lnSpc>
              <a:spcBef>
                <a:spcPts val="0"/>
              </a:spcBef>
              <a:spcAft>
                <a:spcPts val="0"/>
              </a:spcAft>
              <a:buSzPts val="3600"/>
              <a:buChar char="▫"/>
              <a:defRPr b="1" sz="3600"/>
            </a:lvl2pPr>
            <a:lvl3pPr indent="-457200" lvl="2" marL="1371600" rtl="0">
              <a:lnSpc>
                <a:spcPct val="100000"/>
              </a:lnSpc>
              <a:spcBef>
                <a:spcPts val="0"/>
              </a:spcBef>
              <a:spcAft>
                <a:spcPts val="0"/>
              </a:spcAft>
              <a:buSzPts val="3600"/>
              <a:buChar char="▫"/>
              <a:defRPr b="1" sz="3600"/>
            </a:lvl3pPr>
            <a:lvl4pPr indent="-457200" lvl="3" marL="1828800" rtl="0">
              <a:lnSpc>
                <a:spcPct val="100000"/>
              </a:lnSpc>
              <a:spcBef>
                <a:spcPts val="0"/>
              </a:spcBef>
              <a:spcAft>
                <a:spcPts val="0"/>
              </a:spcAft>
              <a:buSzPts val="3600"/>
              <a:buChar char="▫"/>
              <a:defRPr b="1" sz="3600"/>
            </a:lvl4pPr>
            <a:lvl5pPr indent="-457200" lvl="4" marL="2286000" rtl="0">
              <a:lnSpc>
                <a:spcPct val="100000"/>
              </a:lnSpc>
              <a:spcBef>
                <a:spcPts val="0"/>
              </a:spcBef>
              <a:spcAft>
                <a:spcPts val="0"/>
              </a:spcAft>
              <a:buSzPts val="3600"/>
              <a:buChar char="○"/>
              <a:defRPr b="1" sz="3600"/>
            </a:lvl5pPr>
            <a:lvl6pPr indent="-457200" lvl="5" marL="2743200" rtl="0">
              <a:lnSpc>
                <a:spcPct val="100000"/>
              </a:lnSpc>
              <a:spcBef>
                <a:spcPts val="0"/>
              </a:spcBef>
              <a:spcAft>
                <a:spcPts val="0"/>
              </a:spcAft>
              <a:buSzPts val="3600"/>
              <a:buChar char="■"/>
              <a:defRPr b="1" sz="3600"/>
            </a:lvl6pPr>
            <a:lvl7pPr indent="-457200" lvl="6" marL="3200400" rtl="0">
              <a:lnSpc>
                <a:spcPct val="100000"/>
              </a:lnSpc>
              <a:spcBef>
                <a:spcPts val="0"/>
              </a:spcBef>
              <a:spcAft>
                <a:spcPts val="0"/>
              </a:spcAft>
              <a:buSzPts val="3600"/>
              <a:buChar char="●"/>
              <a:defRPr b="1" sz="3600"/>
            </a:lvl7pPr>
            <a:lvl8pPr indent="-457200" lvl="7" marL="3657600" rtl="0">
              <a:lnSpc>
                <a:spcPct val="100000"/>
              </a:lnSpc>
              <a:spcBef>
                <a:spcPts val="0"/>
              </a:spcBef>
              <a:spcAft>
                <a:spcPts val="0"/>
              </a:spcAft>
              <a:buSzPts val="3600"/>
              <a:buChar char="○"/>
              <a:defRPr b="1" sz="3600"/>
            </a:lvl8pPr>
            <a:lvl9pPr indent="-457200" lvl="8" marL="4114800">
              <a:lnSpc>
                <a:spcPct val="100000"/>
              </a:lnSpc>
              <a:spcBef>
                <a:spcPts val="0"/>
              </a:spcBef>
              <a:spcAft>
                <a:spcPts val="0"/>
              </a:spcAft>
              <a:buSzPts val="3600"/>
              <a:buChar char="■"/>
              <a:defRPr b="1" sz="3600"/>
            </a:lvl9pPr>
          </a:lstStyle>
          <a:p/>
        </p:txBody>
      </p:sp>
      <p:sp>
        <p:nvSpPr>
          <p:cNvPr id="23" name="Google Shape;23;p4"/>
          <p:cNvSpPr txBox="1"/>
          <p:nvPr/>
        </p:nvSpPr>
        <p:spPr>
          <a:xfrm>
            <a:off x="2654717" y="337850"/>
            <a:ext cx="78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FFFF"/>
                </a:solidFill>
              </a:rPr>
              <a:t>“</a:t>
            </a:r>
            <a:endParaRPr b="1" sz="7200">
              <a:solidFill>
                <a:srgbClr val="FFFFFF"/>
              </a:solidFill>
            </a:endParaRPr>
          </a:p>
        </p:txBody>
      </p:sp>
      <p:sp>
        <p:nvSpPr>
          <p:cNvPr id="24" name="Google Shape;24;p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5" name="Shape 25"/>
        <p:cNvGrpSpPr/>
        <p:nvPr/>
      </p:nvGrpSpPr>
      <p:grpSpPr>
        <a:xfrm>
          <a:off x="0" y="0"/>
          <a:ext cx="0" cy="0"/>
          <a:chOff x="0" y="0"/>
          <a:chExt cx="0" cy="0"/>
        </a:xfrm>
      </p:grpSpPr>
      <p:sp>
        <p:nvSpPr>
          <p:cNvPr id="26" name="Google Shape;26;p5"/>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1182200" y="393475"/>
            <a:ext cx="6739500" cy="806700"/>
          </a:xfrm>
          <a:prstGeom prst="rect">
            <a:avLst/>
          </a:prstGeom>
        </p:spPr>
        <p:txBody>
          <a:bodyPr anchorCtr="0" anchor="ctr"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0" name="Google Shape;30;p5"/>
          <p:cNvSpPr txBox="1"/>
          <p:nvPr>
            <p:ph idx="1" type="body"/>
          </p:nvPr>
        </p:nvSpPr>
        <p:spPr>
          <a:xfrm>
            <a:off x="1556331" y="1349141"/>
            <a:ext cx="7085700" cy="29385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a:lvl1pPr>
            <a:lvl2pPr indent="-393700" lvl="1" marL="914400">
              <a:spcBef>
                <a:spcPts val="0"/>
              </a:spcBef>
              <a:spcAft>
                <a:spcPts val="0"/>
              </a:spcAft>
              <a:buSzPts val="2600"/>
              <a:buChar char="▫"/>
              <a:defRPr/>
            </a:lvl2pPr>
            <a:lvl3pPr indent="-393700" lvl="2" marL="1371600">
              <a:spcBef>
                <a:spcPts val="0"/>
              </a:spcBef>
              <a:spcAft>
                <a:spcPts val="0"/>
              </a:spcAft>
              <a:buSzPts val="2600"/>
              <a:buChar char="▫"/>
              <a:defRPr/>
            </a:lvl3pPr>
            <a:lvl4pPr indent="-393700" lvl="3" marL="1828800">
              <a:spcBef>
                <a:spcPts val="0"/>
              </a:spcBef>
              <a:spcAft>
                <a:spcPts val="0"/>
              </a:spcAft>
              <a:buSzPts val="2600"/>
              <a:buChar char="▫"/>
              <a:defRPr/>
            </a:lvl4pPr>
            <a:lvl5pPr indent="-393700" lvl="4" marL="2286000">
              <a:spcBef>
                <a:spcPts val="0"/>
              </a:spcBef>
              <a:spcAft>
                <a:spcPts val="0"/>
              </a:spcAft>
              <a:buSzPts val="2600"/>
              <a:buChar char="○"/>
              <a:defRPr/>
            </a:lvl5pPr>
            <a:lvl6pPr indent="-393700" lvl="5" marL="2743200">
              <a:spcBef>
                <a:spcPts val="0"/>
              </a:spcBef>
              <a:spcAft>
                <a:spcPts val="0"/>
              </a:spcAft>
              <a:buSzPts val="2600"/>
              <a:buChar char="■"/>
              <a:defRPr/>
            </a:lvl6pPr>
            <a:lvl7pPr indent="-393700" lvl="6" marL="3200400">
              <a:spcBef>
                <a:spcPts val="0"/>
              </a:spcBef>
              <a:spcAft>
                <a:spcPts val="0"/>
              </a:spcAft>
              <a:buSzPts val="2600"/>
              <a:buChar char="●"/>
              <a:defRPr/>
            </a:lvl7pPr>
            <a:lvl8pPr indent="-393700" lvl="7" marL="3657600">
              <a:spcBef>
                <a:spcPts val="0"/>
              </a:spcBef>
              <a:spcAft>
                <a:spcPts val="0"/>
              </a:spcAft>
              <a:buSzPts val="2600"/>
              <a:buChar char="○"/>
              <a:defRPr/>
            </a:lvl8pPr>
            <a:lvl9pPr indent="-393700" lvl="8" marL="4114800">
              <a:spcBef>
                <a:spcPts val="0"/>
              </a:spcBef>
              <a:spcAft>
                <a:spcPts val="0"/>
              </a:spcAft>
              <a:buSzPts val="2600"/>
              <a:buChar char="■"/>
              <a:defRPr/>
            </a:lvl9pPr>
          </a:lstStyle>
          <a:p/>
        </p:txBody>
      </p:sp>
      <p:sp>
        <p:nvSpPr>
          <p:cNvPr id="31" name="Google Shape;31;p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5"/>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half slide">
  <p:cSld name="TITLE_AND_BODY_1">
    <p:spTree>
      <p:nvGrpSpPr>
        <p:cNvPr id="33" name="Shape 33"/>
        <p:cNvGrpSpPr/>
        <p:nvPr/>
      </p:nvGrpSpPr>
      <p:grpSpPr>
        <a:xfrm>
          <a:off x="0" y="0"/>
          <a:ext cx="0" cy="0"/>
          <a:chOff x="0" y="0"/>
          <a:chExt cx="0" cy="0"/>
        </a:xfrm>
      </p:grpSpPr>
      <p:sp>
        <p:nvSpPr>
          <p:cNvPr id="34" name="Google Shape;34;p6"/>
          <p:cNvSpPr/>
          <p:nvPr/>
        </p:nvSpPr>
        <p:spPr>
          <a:xfrm>
            <a:off x="4572000" y="-75"/>
            <a:ext cx="45720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4178396" y="393525"/>
            <a:ext cx="45720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4483099" y="393475"/>
            <a:ext cx="3460800" cy="806700"/>
          </a:xfrm>
          <a:prstGeom prst="rect">
            <a:avLst/>
          </a:prstGeom>
        </p:spPr>
        <p:txBody>
          <a:bodyPr anchorCtr="0" anchor="ctr"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8" name="Google Shape;38;p6"/>
          <p:cNvSpPr txBox="1"/>
          <p:nvPr>
            <p:ph idx="1" type="body"/>
          </p:nvPr>
        </p:nvSpPr>
        <p:spPr>
          <a:xfrm>
            <a:off x="4865550" y="1349150"/>
            <a:ext cx="3776400" cy="2938500"/>
          </a:xfrm>
          <a:prstGeom prst="rect">
            <a:avLst/>
          </a:prstGeom>
        </p:spPr>
        <p:txBody>
          <a:bodyPr anchorCtr="0" anchor="t" bIns="91425" lIns="91425" spcFirstLastPara="1" rIns="91425" wrap="square" tIns="91425"/>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39" name="Google Shape;39;p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0" name="Google Shape;40;p6"/>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txBox="1"/>
          <p:nvPr>
            <p:ph type="title"/>
          </p:nvPr>
        </p:nvSpPr>
        <p:spPr>
          <a:xfrm>
            <a:off x="1182200" y="393475"/>
            <a:ext cx="6739500" cy="806700"/>
          </a:xfrm>
          <a:prstGeom prst="rect">
            <a:avLst/>
          </a:prstGeom>
        </p:spPr>
        <p:txBody>
          <a:bodyPr anchorCtr="0" anchor="ctr"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6" name="Google Shape;46;p7"/>
          <p:cNvSpPr txBox="1"/>
          <p:nvPr>
            <p:ph idx="1" type="body"/>
          </p:nvPr>
        </p:nvSpPr>
        <p:spPr>
          <a:xfrm>
            <a:off x="1576275" y="1367175"/>
            <a:ext cx="3482400" cy="33825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7" name="Google Shape;47;p7"/>
          <p:cNvSpPr txBox="1"/>
          <p:nvPr>
            <p:ph idx="2" type="body"/>
          </p:nvPr>
        </p:nvSpPr>
        <p:spPr>
          <a:xfrm>
            <a:off x="5268071" y="1367175"/>
            <a:ext cx="3482400" cy="33825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8" name="Google Shape;48;p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0" name="Shape 50"/>
        <p:cNvGrpSpPr/>
        <p:nvPr/>
      </p:nvGrpSpPr>
      <p:grpSpPr>
        <a:xfrm>
          <a:off x="0" y="0"/>
          <a:ext cx="0" cy="0"/>
          <a:chOff x="0" y="0"/>
          <a:chExt cx="0" cy="0"/>
        </a:xfrm>
      </p:grpSpPr>
      <p:sp>
        <p:nvSpPr>
          <p:cNvPr id="51" name="Google Shape;51;p8"/>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ph type="title"/>
          </p:nvPr>
        </p:nvSpPr>
        <p:spPr>
          <a:xfrm>
            <a:off x="1182200" y="393475"/>
            <a:ext cx="6739500" cy="806700"/>
          </a:xfrm>
          <a:prstGeom prst="rect">
            <a:avLst/>
          </a:prstGeom>
        </p:spPr>
        <p:txBody>
          <a:bodyPr anchorCtr="0" anchor="ctr"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5" name="Google Shape;55;p8"/>
          <p:cNvSpPr txBox="1"/>
          <p:nvPr>
            <p:ph idx="1" type="body"/>
          </p:nvPr>
        </p:nvSpPr>
        <p:spPr>
          <a:xfrm>
            <a:off x="1560175" y="1375225"/>
            <a:ext cx="2317500" cy="3374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6" name="Google Shape;56;p8"/>
          <p:cNvSpPr txBox="1"/>
          <p:nvPr>
            <p:ph idx="2" type="body"/>
          </p:nvPr>
        </p:nvSpPr>
        <p:spPr>
          <a:xfrm>
            <a:off x="3996525" y="1375225"/>
            <a:ext cx="2317500" cy="3374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7" name="Google Shape;57;p8"/>
          <p:cNvSpPr txBox="1"/>
          <p:nvPr>
            <p:ph idx="3" type="body"/>
          </p:nvPr>
        </p:nvSpPr>
        <p:spPr>
          <a:xfrm>
            <a:off x="6432874" y="1375225"/>
            <a:ext cx="2317500" cy="3374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8" name="Google Shape;58;p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59" name="Google Shape;59;p8"/>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9"/>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txBox="1"/>
          <p:nvPr>
            <p:ph type="title"/>
          </p:nvPr>
        </p:nvSpPr>
        <p:spPr>
          <a:xfrm>
            <a:off x="1182200" y="393475"/>
            <a:ext cx="6739500" cy="806700"/>
          </a:xfrm>
          <a:prstGeom prst="rect">
            <a:avLst/>
          </a:prstGeom>
        </p:spPr>
        <p:txBody>
          <a:bodyPr anchorCtr="0" anchor="ctr"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5" name="Google Shape;65;p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9"/>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7" name="Shape 67"/>
        <p:cNvGrpSpPr/>
        <p:nvPr/>
      </p:nvGrpSpPr>
      <p:grpSpPr>
        <a:xfrm>
          <a:off x="0" y="0"/>
          <a:ext cx="0" cy="0"/>
          <a:chOff x="0" y="0"/>
          <a:chExt cx="0" cy="0"/>
        </a:xfrm>
      </p:grpSpPr>
      <p:sp>
        <p:nvSpPr>
          <p:cNvPr id="68" name="Google Shape;68;p10"/>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877500" y="4356125"/>
            <a:ext cx="74793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txBox="1"/>
          <p:nvPr>
            <p:ph idx="1" type="body"/>
          </p:nvPr>
        </p:nvSpPr>
        <p:spPr>
          <a:xfrm>
            <a:off x="1182200" y="4356200"/>
            <a:ext cx="7174500" cy="393600"/>
          </a:xfrm>
          <a:prstGeom prst="rect">
            <a:avLst/>
          </a:prstGeom>
        </p:spPr>
        <p:txBody>
          <a:bodyPr anchorCtr="0" anchor="ctr" bIns="91425" lIns="91425" spcFirstLastPara="1" rIns="91425" wrap="square" tIns="91425"/>
          <a:lstStyle>
            <a:lvl1pPr indent="-228600" lvl="0" marL="457200">
              <a:spcBef>
                <a:spcPts val="0"/>
              </a:spcBef>
              <a:spcAft>
                <a:spcPts val="0"/>
              </a:spcAft>
              <a:buClr>
                <a:srgbClr val="FFFFFF"/>
              </a:buClr>
              <a:buSzPts val="1600"/>
              <a:buNone/>
              <a:defRPr sz="1600">
                <a:solidFill>
                  <a:srgbClr val="FFFFFF"/>
                </a:solidFill>
              </a:defRPr>
            </a:lvl1pPr>
          </a:lstStyle>
          <a:p/>
        </p:txBody>
      </p:sp>
      <p:sp>
        <p:nvSpPr>
          <p:cNvPr id="72" name="Google Shape;72;p1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73" name="Google Shape;73;p10"/>
          <p:cNvSpPr/>
          <p:nvPr/>
        </p:nvSpPr>
        <p:spPr>
          <a:xfrm>
            <a:off x="7963200" y="4356125"/>
            <a:ext cx="393600" cy="3936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lstStyle>
            <a:lvl1pPr lvl="0">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1pPr>
            <a:lvl2pPr lvl="1">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2pPr>
            <a:lvl3pPr lvl="2">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3pPr>
            <a:lvl4pPr lvl="3">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4pPr>
            <a:lvl5pPr lvl="4">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5pPr>
            <a:lvl6pPr lvl="5">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6pPr>
            <a:lvl7pPr lvl="6">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7pPr>
            <a:lvl8pPr lvl="7">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8pPr>
            <a:lvl9pPr lvl="8">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9pPr>
          </a:lstStyle>
          <a:p/>
        </p:txBody>
      </p:sp>
      <p:sp>
        <p:nvSpPr>
          <p:cNvPr id="7" name="Google Shape;7;p1"/>
          <p:cNvSpPr txBox="1"/>
          <p:nvPr>
            <p:ph idx="1" type="body"/>
          </p:nvPr>
        </p:nvSpPr>
        <p:spPr>
          <a:xfrm>
            <a:off x="1556331" y="1349141"/>
            <a:ext cx="7085700" cy="2938500"/>
          </a:xfrm>
          <a:prstGeom prst="rect">
            <a:avLst/>
          </a:prstGeom>
          <a:noFill/>
          <a:ln>
            <a:noFill/>
          </a:ln>
        </p:spPr>
        <p:txBody>
          <a:bodyPr anchorCtr="0" anchor="t" bIns="91425" lIns="91425" spcFirstLastPara="1" rIns="91425" wrap="square" tIns="91425"/>
          <a:lstStyle>
            <a:lvl1pPr indent="-393700" lvl="0" marL="457200">
              <a:spcBef>
                <a:spcPts val="600"/>
              </a:spcBef>
              <a:spcAft>
                <a:spcPts val="0"/>
              </a:spcAft>
              <a:buClr>
                <a:srgbClr val="D9D9D9"/>
              </a:buClr>
              <a:buSzPts val="2600"/>
              <a:buFont typeface="Barlow"/>
              <a:buChar char="▪"/>
              <a:defRPr sz="2600">
                <a:solidFill>
                  <a:srgbClr val="434343"/>
                </a:solidFill>
                <a:latin typeface="Barlow"/>
                <a:ea typeface="Barlow"/>
                <a:cs typeface="Barlow"/>
                <a:sym typeface="Barlow"/>
              </a:defRPr>
            </a:lvl1pPr>
            <a:lvl2pPr indent="-393700" lvl="1" marL="9144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2pPr>
            <a:lvl3pPr indent="-393700" lvl="2" marL="13716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3pPr>
            <a:lvl4pPr indent="-393700" lvl="3" marL="18288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4pPr>
            <a:lvl5pPr indent="-393700" lvl="4" marL="22860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5pPr>
            <a:lvl6pPr indent="-393700" lvl="5" marL="27432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6pPr>
            <a:lvl7pPr indent="-393700" lvl="6" marL="32004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7pPr>
            <a:lvl8pPr indent="-393700" lvl="7" marL="36576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8pPr>
            <a:lvl9pPr indent="-393700" lvl="8" marL="41148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9pPr>
          </a:lstStyle>
          <a:p/>
        </p:txBody>
      </p:sp>
      <p:sp>
        <p:nvSpPr>
          <p:cNvPr id="8" name="Google Shape;8;p1"/>
          <p:cNvSpPr txBox="1"/>
          <p:nvPr>
            <p:ph idx="12" type="sldNum"/>
          </p:nvPr>
        </p:nvSpPr>
        <p:spPr>
          <a:xfrm>
            <a:off x="8750400" y="4356225"/>
            <a:ext cx="393600" cy="393600"/>
          </a:xfrm>
          <a:prstGeom prst="rect">
            <a:avLst/>
          </a:prstGeom>
          <a:noFill/>
          <a:ln>
            <a:noFill/>
          </a:ln>
        </p:spPr>
        <p:txBody>
          <a:bodyPr anchorCtr="0" anchor="ctr" bIns="91425" lIns="91425" spcFirstLastPara="1" rIns="91425" wrap="square" tIns="91425">
            <a:noAutofit/>
          </a:bodyPr>
          <a:lstStyle>
            <a:lvl1pPr lvl="0" algn="ctr">
              <a:buNone/>
              <a:defRPr b="1" sz="1200">
                <a:solidFill>
                  <a:srgbClr val="FFFFFF"/>
                </a:solidFill>
                <a:latin typeface="Barlow"/>
                <a:ea typeface="Barlow"/>
                <a:cs typeface="Barlow"/>
                <a:sym typeface="Barlow"/>
              </a:defRPr>
            </a:lvl1pPr>
            <a:lvl2pPr lvl="1" algn="ctr">
              <a:buNone/>
              <a:defRPr b="1" sz="1200">
                <a:solidFill>
                  <a:srgbClr val="FFFFFF"/>
                </a:solidFill>
                <a:latin typeface="Barlow"/>
                <a:ea typeface="Barlow"/>
                <a:cs typeface="Barlow"/>
                <a:sym typeface="Barlow"/>
              </a:defRPr>
            </a:lvl2pPr>
            <a:lvl3pPr lvl="2" algn="ctr">
              <a:buNone/>
              <a:defRPr b="1" sz="1200">
                <a:solidFill>
                  <a:srgbClr val="FFFFFF"/>
                </a:solidFill>
                <a:latin typeface="Barlow"/>
                <a:ea typeface="Barlow"/>
                <a:cs typeface="Barlow"/>
                <a:sym typeface="Barlow"/>
              </a:defRPr>
            </a:lvl3pPr>
            <a:lvl4pPr lvl="3" algn="ctr">
              <a:buNone/>
              <a:defRPr b="1" sz="1200">
                <a:solidFill>
                  <a:srgbClr val="FFFFFF"/>
                </a:solidFill>
                <a:latin typeface="Barlow"/>
                <a:ea typeface="Barlow"/>
                <a:cs typeface="Barlow"/>
                <a:sym typeface="Barlow"/>
              </a:defRPr>
            </a:lvl4pPr>
            <a:lvl5pPr lvl="4" algn="ctr">
              <a:buNone/>
              <a:defRPr b="1" sz="1200">
                <a:solidFill>
                  <a:srgbClr val="FFFFFF"/>
                </a:solidFill>
                <a:latin typeface="Barlow"/>
                <a:ea typeface="Barlow"/>
                <a:cs typeface="Barlow"/>
                <a:sym typeface="Barlow"/>
              </a:defRPr>
            </a:lvl5pPr>
            <a:lvl6pPr lvl="5" algn="ctr">
              <a:buNone/>
              <a:defRPr b="1" sz="1200">
                <a:solidFill>
                  <a:srgbClr val="FFFFFF"/>
                </a:solidFill>
                <a:latin typeface="Barlow"/>
                <a:ea typeface="Barlow"/>
                <a:cs typeface="Barlow"/>
                <a:sym typeface="Barlow"/>
              </a:defRPr>
            </a:lvl6pPr>
            <a:lvl7pPr lvl="6" algn="ctr">
              <a:buNone/>
              <a:defRPr b="1" sz="1200">
                <a:solidFill>
                  <a:srgbClr val="FFFFFF"/>
                </a:solidFill>
                <a:latin typeface="Barlow"/>
                <a:ea typeface="Barlow"/>
                <a:cs typeface="Barlow"/>
                <a:sym typeface="Barlow"/>
              </a:defRPr>
            </a:lvl7pPr>
            <a:lvl8pPr lvl="7" algn="ctr">
              <a:buNone/>
              <a:defRPr b="1" sz="1200">
                <a:solidFill>
                  <a:srgbClr val="FFFFFF"/>
                </a:solidFill>
                <a:latin typeface="Barlow"/>
                <a:ea typeface="Barlow"/>
                <a:cs typeface="Barlow"/>
                <a:sym typeface="Barlow"/>
              </a:defRPr>
            </a:lvl8pPr>
            <a:lvl9pPr lvl="8" algn="ctr">
              <a:buNone/>
              <a:defRPr b="1" sz="1200">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hyperlink" Target="https://www.youtube.com/watch?v=wR0jg0eQsZ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19.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4.jp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4.jp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2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2.jp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2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6.jpg"/><Relationship Id="rId4" Type="http://schemas.openxmlformats.org/officeDocument/2006/relationships/hyperlink" Target="http://www.slidescarnival.com/" TargetMode="External"/><Relationship Id="rId5" Type="http://schemas.openxmlformats.org/officeDocument/2006/relationships/hyperlink" Target="http://unsplash.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3.jpg"/><Relationship Id="rId4" Type="http://schemas.openxmlformats.org/officeDocument/2006/relationships/hyperlink" Target="https://www.fontsquirrel.com/fonts/barlow"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hyperlink" Target="https://twitter.com/googledocs/status/73008724015664332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ctrTitle"/>
          </p:nvPr>
        </p:nvSpPr>
        <p:spPr>
          <a:xfrm>
            <a:off x="2710225" y="1310850"/>
            <a:ext cx="5476800" cy="252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 Systems and Applications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3"/>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The Database Approach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Database Approach</a:t>
            </a:r>
            <a:endParaRPr/>
          </a:p>
        </p:txBody>
      </p:sp>
      <p:sp>
        <p:nvSpPr>
          <p:cNvPr id="172" name="Google Shape;172;p2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3" name="Google Shape;173;p24"/>
          <p:cNvSpPr txBox="1"/>
          <p:nvPr>
            <p:ph idx="1" type="body"/>
          </p:nvPr>
        </p:nvSpPr>
        <p:spPr>
          <a:xfrm>
            <a:off x="1556325" y="1823000"/>
            <a:ext cx="7085700" cy="24645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
              <a:t>T</a:t>
            </a:r>
            <a:r>
              <a:rPr lang="en"/>
              <a:t>raditional Approach to Data Management</a:t>
            </a:r>
            <a:endParaRPr/>
          </a:p>
          <a:p>
            <a:pPr indent="-393700" lvl="0" marL="457200" rtl="0" algn="l">
              <a:spcBef>
                <a:spcPts val="0"/>
              </a:spcBef>
              <a:spcAft>
                <a:spcPts val="0"/>
              </a:spcAft>
              <a:buSzPts val="2600"/>
              <a:buChar char="▪"/>
            </a:pPr>
            <a:r>
              <a:rPr lang="en"/>
              <a:t>Database Approach to Data Management</a:t>
            </a:r>
            <a:endParaRPr/>
          </a:p>
          <a:p>
            <a:pPr indent="-393700" lvl="0" marL="457200" rtl="0" algn="l">
              <a:spcBef>
                <a:spcPts val="0"/>
              </a:spcBef>
              <a:spcAft>
                <a:spcPts val="0"/>
              </a:spcAft>
              <a:buSzPts val="2600"/>
              <a:buChar char="▪"/>
            </a:pPr>
            <a:r>
              <a:rPr lang="en"/>
              <a:t>Database Management System (DBMS)</a:t>
            </a:r>
            <a:endParaRPr/>
          </a:p>
          <a:p>
            <a:pPr indent="0" lvl="0" marL="0" rtl="0" algn="l">
              <a:spcBef>
                <a:spcPts val="600"/>
              </a:spcBef>
              <a:spcAft>
                <a:spcPts val="0"/>
              </a:spcAft>
              <a:buNone/>
            </a:pPr>
            <a:r>
              <a:t/>
            </a:r>
            <a:endParaRPr/>
          </a:p>
        </p:txBody>
      </p:sp>
      <p:grpSp>
        <p:nvGrpSpPr>
          <p:cNvPr id="174" name="Google Shape;174;p24"/>
          <p:cNvGrpSpPr/>
          <p:nvPr/>
        </p:nvGrpSpPr>
        <p:grpSpPr>
          <a:xfrm>
            <a:off x="8180944" y="637329"/>
            <a:ext cx="336534" cy="318981"/>
            <a:chOff x="5300400" y="3670175"/>
            <a:chExt cx="421300" cy="399325"/>
          </a:xfrm>
        </p:grpSpPr>
        <p:sp>
          <p:nvSpPr>
            <p:cNvPr id="175" name="Google Shape;175;p24"/>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The Database Approach</a:t>
            </a:r>
            <a:endParaRPr/>
          </a:p>
        </p:txBody>
      </p:sp>
      <p:sp>
        <p:nvSpPr>
          <p:cNvPr id="185" name="Google Shape;185;p2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86" name="Google Shape;186;p25"/>
          <p:cNvGrpSpPr/>
          <p:nvPr/>
        </p:nvGrpSpPr>
        <p:grpSpPr>
          <a:xfrm>
            <a:off x="8214395" y="634895"/>
            <a:ext cx="310214" cy="323873"/>
            <a:chOff x="3294650" y="3652450"/>
            <a:chExt cx="388350" cy="405450"/>
          </a:xfrm>
        </p:grpSpPr>
        <p:sp>
          <p:nvSpPr>
            <p:cNvPr id="187" name="Google Shape;187;p25"/>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0" name="Google Shape;190;p25"/>
          <p:cNvPicPr preferRelativeResize="0"/>
          <p:nvPr/>
        </p:nvPicPr>
        <p:blipFill>
          <a:blip r:embed="rId4">
            <a:alphaModFix/>
          </a:blip>
          <a:stretch>
            <a:fillRect/>
          </a:stretch>
        </p:blipFill>
        <p:spPr>
          <a:xfrm>
            <a:off x="2483400" y="1318475"/>
            <a:ext cx="4762600" cy="33468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6"/>
          <p:cNvSpPr txBox="1"/>
          <p:nvPr>
            <p:ph idx="4294967295" type="ctrTitle"/>
          </p:nvPr>
        </p:nvSpPr>
        <p:spPr>
          <a:xfrm>
            <a:off x="1966825" y="1994775"/>
            <a:ext cx="54555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rgbClr val="FFB000"/>
                </a:solidFill>
              </a:rPr>
              <a:t>3. DATA MODELING</a:t>
            </a:r>
            <a:endParaRPr sz="7200">
              <a:solidFill>
                <a:srgbClr val="FFB000"/>
              </a:solidFill>
            </a:endParaRPr>
          </a:p>
        </p:txBody>
      </p:sp>
      <p:sp>
        <p:nvSpPr>
          <p:cNvPr id="196" name="Google Shape;196;p26"/>
          <p:cNvSpPr txBox="1"/>
          <p:nvPr>
            <p:ph idx="4294967295" type="subTitle"/>
          </p:nvPr>
        </p:nvSpPr>
        <p:spPr>
          <a:xfrm>
            <a:off x="2112800" y="3658351"/>
            <a:ext cx="54555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t>The act of designing and maintaining a database.</a:t>
            </a:r>
            <a:endParaRPr sz="2200"/>
          </a:p>
        </p:txBody>
      </p:sp>
      <p:sp>
        <p:nvSpPr>
          <p:cNvPr id="197" name="Google Shape;197;p26"/>
          <p:cNvSpPr/>
          <p:nvPr/>
        </p:nvSpPr>
        <p:spPr>
          <a:xfrm>
            <a:off x="7568290" y="2334064"/>
            <a:ext cx="261878" cy="25005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6"/>
          <p:cNvGrpSpPr/>
          <p:nvPr/>
        </p:nvGrpSpPr>
        <p:grpSpPr>
          <a:xfrm>
            <a:off x="7243253" y="929993"/>
            <a:ext cx="1121957" cy="1122271"/>
            <a:chOff x="6654650" y="3665275"/>
            <a:chExt cx="409100" cy="409125"/>
          </a:xfrm>
        </p:grpSpPr>
        <p:sp>
          <p:nvSpPr>
            <p:cNvPr id="199" name="Google Shape;199;p26"/>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26"/>
          <p:cNvGrpSpPr/>
          <p:nvPr/>
        </p:nvGrpSpPr>
        <p:grpSpPr>
          <a:xfrm rot="1057075">
            <a:off x="6161947" y="1812386"/>
            <a:ext cx="741255" cy="741354"/>
            <a:chOff x="570875" y="4322250"/>
            <a:chExt cx="443300" cy="443325"/>
          </a:xfrm>
        </p:grpSpPr>
        <p:sp>
          <p:nvSpPr>
            <p:cNvPr id="202" name="Google Shape;202;p26"/>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6"/>
          <p:cNvSpPr/>
          <p:nvPr/>
        </p:nvSpPr>
        <p:spPr>
          <a:xfrm rot="2466613">
            <a:off x="6245163" y="1147346"/>
            <a:ext cx="363854" cy="34742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rot="-1609020">
            <a:off x="6777274" y="1365970"/>
            <a:ext cx="261831" cy="25000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rot="2926409">
            <a:off x="8364950" y="1564011"/>
            <a:ext cx="196068" cy="18721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rot="-1609718">
            <a:off x="7548927" y="309671"/>
            <a:ext cx="176665" cy="16868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MODELING</a:t>
            </a:r>
            <a:endParaRPr/>
          </a:p>
        </p:txBody>
      </p:sp>
      <p:sp>
        <p:nvSpPr>
          <p:cNvPr id="216" name="Google Shape;216;p27"/>
          <p:cNvSpPr txBox="1"/>
          <p:nvPr>
            <p:ph idx="1" type="body"/>
          </p:nvPr>
        </p:nvSpPr>
        <p:spPr>
          <a:xfrm>
            <a:off x="1567700" y="2141475"/>
            <a:ext cx="7085700" cy="2464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sz="1800">
                <a:solidFill>
                  <a:schemeClr val="dk1"/>
                </a:solidFill>
              </a:rPr>
              <a:t>Content. What data should be collected and at what cost? </a:t>
            </a:r>
            <a:endParaRPr sz="1800"/>
          </a:p>
          <a:p>
            <a:pPr indent="-342900" lvl="0" marL="457200" rtl="0" algn="l">
              <a:lnSpc>
                <a:spcPct val="150000"/>
              </a:lnSpc>
              <a:spcBef>
                <a:spcPts val="0"/>
              </a:spcBef>
              <a:spcAft>
                <a:spcPts val="0"/>
              </a:spcAft>
              <a:buClr>
                <a:schemeClr val="dk1"/>
              </a:buClr>
              <a:buSzPts val="1800"/>
              <a:buChar char="▪"/>
            </a:pPr>
            <a:r>
              <a:rPr lang="en" sz="1800">
                <a:solidFill>
                  <a:schemeClr val="dk1"/>
                </a:solidFill>
              </a:rPr>
              <a:t>Access. What data should be provided to which users and when? </a:t>
            </a:r>
            <a:endParaRPr sz="1800"/>
          </a:p>
          <a:p>
            <a:pPr indent="-342900" lvl="0" marL="457200" rtl="0" algn="l">
              <a:lnSpc>
                <a:spcPct val="150000"/>
              </a:lnSpc>
              <a:spcBef>
                <a:spcPts val="0"/>
              </a:spcBef>
              <a:spcAft>
                <a:spcPts val="0"/>
              </a:spcAft>
              <a:buClr>
                <a:schemeClr val="dk1"/>
              </a:buClr>
              <a:buSzPts val="1800"/>
              <a:buChar char="▪"/>
            </a:pPr>
            <a:r>
              <a:rPr lang="en" sz="1800">
                <a:solidFill>
                  <a:schemeClr val="dk1"/>
                </a:solidFill>
              </a:rPr>
              <a:t>Logical structure. How should data be arranged so that it makes sense to a given user?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Physical organization. Where should data be physically located?</a:t>
            </a:r>
            <a:endParaRPr sz="1800">
              <a:solidFill>
                <a:schemeClr val="dk1"/>
              </a:solidFill>
            </a:endParaRPr>
          </a:p>
          <a:p>
            <a:pPr indent="0" lvl="0" marL="0" rtl="0" algn="l">
              <a:spcBef>
                <a:spcPts val="600"/>
              </a:spcBef>
              <a:spcAft>
                <a:spcPts val="0"/>
              </a:spcAft>
              <a:buNone/>
            </a:pPr>
            <a:r>
              <a:t/>
            </a:r>
            <a:endParaRPr/>
          </a:p>
        </p:txBody>
      </p:sp>
      <p:sp>
        <p:nvSpPr>
          <p:cNvPr id="217" name="Google Shape;217;p2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18" name="Google Shape;218;p27"/>
          <p:cNvGrpSpPr/>
          <p:nvPr/>
        </p:nvGrpSpPr>
        <p:grpSpPr>
          <a:xfrm>
            <a:off x="8180944" y="637329"/>
            <a:ext cx="336534" cy="318981"/>
            <a:chOff x="5300400" y="3670175"/>
            <a:chExt cx="421300" cy="399325"/>
          </a:xfrm>
        </p:grpSpPr>
        <p:sp>
          <p:nvSpPr>
            <p:cNvPr id="219" name="Google Shape;219;p27"/>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7"/>
          <p:cNvSpPr txBox="1"/>
          <p:nvPr/>
        </p:nvSpPr>
        <p:spPr>
          <a:xfrm>
            <a:off x="1694600" y="1396500"/>
            <a:ext cx="594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When building a database, an organization must carefully consider these questions:</a:t>
            </a:r>
            <a:endParaRPr>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28"/>
          <p:cNvSpPr txBox="1"/>
          <p:nvPr>
            <p:ph idx="1" type="body"/>
          </p:nvPr>
        </p:nvSpPr>
        <p:spPr>
          <a:xfrm>
            <a:off x="1576275" y="1367175"/>
            <a:ext cx="3482400" cy="338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Data Model</a:t>
            </a:r>
            <a:endParaRPr b="1"/>
          </a:p>
          <a:p>
            <a:pPr indent="0" lvl="0" marL="0" rtl="0" algn="l">
              <a:spcBef>
                <a:spcPts val="600"/>
              </a:spcBef>
              <a:spcAft>
                <a:spcPts val="0"/>
              </a:spcAft>
              <a:buNone/>
            </a:pPr>
            <a:r>
              <a:rPr lang="en"/>
              <a:t>A data model is a diagram of the entities and their </a:t>
            </a:r>
            <a:r>
              <a:rPr lang="en"/>
              <a:t>relationships</a:t>
            </a:r>
            <a:r>
              <a:rPr lang="en"/>
              <a:t>. </a:t>
            </a:r>
            <a:endParaRPr/>
          </a:p>
        </p:txBody>
      </p:sp>
      <p:sp>
        <p:nvSpPr>
          <p:cNvPr id="230" name="Google Shape;230;p2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MODELS</a:t>
            </a:r>
            <a:endParaRPr/>
          </a:p>
        </p:txBody>
      </p:sp>
      <p:sp>
        <p:nvSpPr>
          <p:cNvPr id="231" name="Google Shape;231;p28"/>
          <p:cNvSpPr txBox="1"/>
          <p:nvPr>
            <p:ph idx="2" type="body"/>
          </p:nvPr>
        </p:nvSpPr>
        <p:spPr>
          <a:xfrm>
            <a:off x="5268071" y="1367175"/>
            <a:ext cx="3482400" cy="338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Enterprise Data Modeling</a:t>
            </a:r>
            <a:endParaRPr b="1"/>
          </a:p>
          <a:p>
            <a:pPr indent="0" lvl="0" marL="0" rtl="0" algn="l">
              <a:spcBef>
                <a:spcPts val="600"/>
              </a:spcBef>
              <a:spcAft>
                <a:spcPts val="0"/>
              </a:spcAft>
              <a:buNone/>
            </a:pPr>
            <a:r>
              <a:rPr lang="en"/>
              <a:t>Data modeling that is done at the level of the entire enterprise.</a:t>
            </a:r>
            <a:endParaRPr/>
          </a:p>
        </p:txBody>
      </p:sp>
      <p:sp>
        <p:nvSpPr>
          <p:cNvPr id="232" name="Google Shape;232;p2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33" name="Google Shape;233;p28"/>
          <p:cNvGrpSpPr/>
          <p:nvPr/>
        </p:nvGrpSpPr>
        <p:grpSpPr>
          <a:xfrm>
            <a:off x="8247163" y="629034"/>
            <a:ext cx="205851" cy="335576"/>
            <a:chOff x="6730350" y="2315900"/>
            <a:chExt cx="257700" cy="420100"/>
          </a:xfrm>
        </p:grpSpPr>
        <p:sp>
          <p:nvSpPr>
            <p:cNvPr id="234" name="Google Shape;234;p2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2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44" name="Google Shape;244;p29"/>
          <p:cNvSpPr/>
          <p:nvPr/>
        </p:nvSpPr>
        <p:spPr>
          <a:xfrm>
            <a:off x="2219375" y="2966000"/>
            <a:ext cx="1965900" cy="15690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Barlow"/>
                <a:ea typeface="Barlow"/>
                <a:cs typeface="Barlow"/>
                <a:sym typeface="Barlow"/>
              </a:rPr>
              <a:t>This is an ERD</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0"/>
          <p:cNvSpPr txBox="1"/>
          <p:nvPr>
            <p:ph type="ctrTitle"/>
          </p:nvPr>
        </p:nvSpPr>
        <p:spPr>
          <a:xfrm>
            <a:off x="2935400" y="1846200"/>
            <a:ext cx="5814900" cy="11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a:t>
            </a:r>
            <a:r>
              <a:rPr lang="en"/>
              <a:t>. Relational Database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Relational Database Model</a:t>
            </a:r>
            <a:endParaRPr/>
          </a:p>
        </p:txBody>
      </p:sp>
      <p:sp>
        <p:nvSpPr>
          <p:cNvPr id="255" name="Google Shape;255;p31"/>
          <p:cNvSpPr txBox="1"/>
          <p:nvPr>
            <p:ph idx="1" type="body"/>
          </p:nvPr>
        </p:nvSpPr>
        <p:spPr>
          <a:xfrm>
            <a:off x="2191575" y="1375225"/>
            <a:ext cx="2317500" cy="337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Relational Model</a:t>
            </a:r>
            <a:endParaRPr b="1"/>
          </a:p>
          <a:p>
            <a:pPr indent="0" lvl="0" marL="0" rtl="0" algn="l">
              <a:spcBef>
                <a:spcPts val="600"/>
              </a:spcBef>
              <a:spcAft>
                <a:spcPts val="0"/>
              </a:spcAft>
              <a:buNone/>
            </a:pPr>
            <a:r>
              <a:rPr lang="en"/>
              <a:t>Using two dimensional tables to organize collections of data</a:t>
            </a:r>
            <a:endParaRPr/>
          </a:p>
        </p:txBody>
      </p:sp>
      <p:sp>
        <p:nvSpPr>
          <p:cNvPr id="256" name="Google Shape;256;p31"/>
          <p:cNvSpPr txBox="1"/>
          <p:nvPr>
            <p:ph idx="2" type="body"/>
          </p:nvPr>
        </p:nvSpPr>
        <p:spPr>
          <a:xfrm>
            <a:off x="5253600" y="1375225"/>
            <a:ext cx="2317500" cy="337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Domain</a:t>
            </a:r>
            <a:endParaRPr b="1"/>
          </a:p>
          <a:p>
            <a:pPr indent="0" lvl="0" marL="0" rtl="0" algn="l">
              <a:spcBef>
                <a:spcPts val="600"/>
              </a:spcBef>
              <a:spcAft>
                <a:spcPts val="0"/>
              </a:spcAft>
              <a:buNone/>
            </a:pPr>
            <a:r>
              <a:rPr lang="en"/>
              <a:t>The domain for a particular attribute indicates what values can be placed in each column of the relational table.</a:t>
            </a:r>
            <a:endParaRPr/>
          </a:p>
        </p:txBody>
      </p:sp>
      <p:sp>
        <p:nvSpPr>
          <p:cNvPr id="257" name="Google Shape;257;p3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58" name="Google Shape;258;p31"/>
          <p:cNvSpPr/>
          <p:nvPr/>
        </p:nvSpPr>
        <p:spPr>
          <a:xfrm>
            <a:off x="8191382" y="636358"/>
            <a:ext cx="320958" cy="320938"/>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Manipulating Data</a:t>
            </a:r>
            <a:endParaRPr/>
          </a:p>
        </p:txBody>
      </p:sp>
      <p:sp>
        <p:nvSpPr>
          <p:cNvPr id="264" name="Google Shape;264;p32"/>
          <p:cNvSpPr txBox="1"/>
          <p:nvPr>
            <p:ph idx="1" type="body"/>
          </p:nvPr>
        </p:nvSpPr>
        <p:spPr>
          <a:xfrm>
            <a:off x="1567700" y="1848725"/>
            <a:ext cx="7085700" cy="246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Selecting: Manipulating data to eliminate rows according to certain criteria.</a:t>
            </a:r>
            <a:endParaRPr sz="1800"/>
          </a:p>
          <a:p>
            <a:pPr indent="-342900" lvl="0" marL="457200" rtl="0" algn="l">
              <a:lnSpc>
                <a:spcPct val="115000"/>
              </a:lnSpc>
              <a:spcBef>
                <a:spcPts val="0"/>
              </a:spcBef>
              <a:spcAft>
                <a:spcPts val="0"/>
              </a:spcAft>
              <a:buClr>
                <a:schemeClr val="dk1"/>
              </a:buClr>
              <a:buSzPts val="1800"/>
              <a:buChar char="▪"/>
            </a:pPr>
            <a:r>
              <a:rPr lang="en" sz="1800">
                <a:solidFill>
                  <a:schemeClr val="dk1"/>
                </a:solidFill>
              </a:rPr>
              <a:t>Projecting: Manipulating data to eliminate</a:t>
            </a:r>
            <a:r>
              <a:rPr lang="en" sz="1800">
                <a:solidFill>
                  <a:schemeClr val="dk1"/>
                </a:solidFill>
              </a:rPr>
              <a:t> columns in a table.</a:t>
            </a:r>
            <a:endParaRPr sz="1800"/>
          </a:p>
          <a:p>
            <a:pPr indent="-342900" lvl="0" marL="457200" rtl="0" algn="l">
              <a:lnSpc>
                <a:spcPct val="115000"/>
              </a:lnSpc>
              <a:spcBef>
                <a:spcPts val="0"/>
              </a:spcBef>
              <a:spcAft>
                <a:spcPts val="0"/>
              </a:spcAft>
              <a:buClr>
                <a:schemeClr val="dk1"/>
              </a:buClr>
              <a:buSzPts val="1800"/>
              <a:buChar char="▪"/>
            </a:pPr>
            <a:r>
              <a:rPr lang="en" sz="1800">
                <a:solidFill>
                  <a:schemeClr val="dk1"/>
                </a:solidFill>
              </a:rPr>
              <a:t>Joining: Manipulating data to combine two or more tables.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Linking: The ability to combine two or more tables through common data attributes to form a new table with only the unique data attributes.</a:t>
            </a:r>
            <a:endParaRPr sz="1800">
              <a:solidFill>
                <a:schemeClr val="dk1"/>
              </a:solidFill>
            </a:endParaRPr>
          </a:p>
          <a:p>
            <a:pPr indent="0" lvl="0" marL="0" rtl="0" algn="l">
              <a:spcBef>
                <a:spcPts val="600"/>
              </a:spcBef>
              <a:spcAft>
                <a:spcPts val="0"/>
              </a:spcAft>
              <a:buNone/>
            </a:pPr>
            <a:r>
              <a:t/>
            </a:r>
            <a:endParaRPr/>
          </a:p>
        </p:txBody>
      </p:sp>
      <p:sp>
        <p:nvSpPr>
          <p:cNvPr id="265" name="Google Shape;265;p3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66" name="Google Shape;266;p32"/>
          <p:cNvGrpSpPr/>
          <p:nvPr/>
        </p:nvGrpSpPr>
        <p:grpSpPr>
          <a:xfrm>
            <a:off x="8180944" y="637329"/>
            <a:ext cx="336534" cy="318981"/>
            <a:chOff x="5300400" y="3670175"/>
            <a:chExt cx="421300" cy="399325"/>
          </a:xfrm>
        </p:grpSpPr>
        <p:sp>
          <p:nvSpPr>
            <p:cNvPr id="267" name="Google Shape;267;p32"/>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2"/>
          <p:cNvSpPr txBox="1"/>
          <p:nvPr/>
        </p:nvSpPr>
        <p:spPr>
          <a:xfrm>
            <a:off x="1694600" y="1396500"/>
            <a:ext cx="594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Different ways to manipulate the data within a Database:</a:t>
            </a:r>
            <a:endParaRPr>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5"/>
          <p:cNvSpPr txBox="1"/>
          <p:nvPr>
            <p:ph idx="4294967295" type="ctrTitle"/>
          </p:nvPr>
        </p:nvSpPr>
        <p:spPr>
          <a:xfrm>
            <a:off x="1504675" y="105650"/>
            <a:ext cx="7245600" cy="255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rgbClr val="FFB000"/>
                </a:solidFill>
              </a:rPr>
              <a:t>WHAT IS A DATABASE?</a:t>
            </a:r>
            <a:endParaRPr sz="7200">
              <a:solidFill>
                <a:srgbClr val="FFB000"/>
              </a:solidFill>
            </a:endParaRPr>
          </a:p>
        </p:txBody>
      </p:sp>
      <p:sp>
        <p:nvSpPr>
          <p:cNvPr id="97" name="Google Shape;97;p15"/>
          <p:cNvSpPr txBox="1"/>
          <p:nvPr>
            <p:ph idx="4294967295" type="subTitle"/>
          </p:nvPr>
        </p:nvSpPr>
        <p:spPr>
          <a:xfrm>
            <a:off x="1620525" y="3349400"/>
            <a:ext cx="7192200" cy="132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solidFill>
                  <a:schemeClr val="hlink"/>
                </a:solidFill>
                <a:hlinkClick r:id="rId4"/>
              </a:rPr>
              <a:t>https://www.youtube.com/watch?v=wR0jg0eQsZA</a:t>
            </a:r>
            <a:endParaRPr b="1"/>
          </a:p>
        </p:txBody>
      </p:sp>
      <p:sp>
        <p:nvSpPr>
          <p:cNvPr id="98" name="Google Shape;98;p1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Manipulating Data: Selecting</a:t>
            </a:r>
            <a:endParaRPr/>
          </a:p>
        </p:txBody>
      </p:sp>
      <p:sp>
        <p:nvSpPr>
          <p:cNvPr id="278" name="Google Shape;278;p33"/>
          <p:cNvSpPr txBox="1"/>
          <p:nvPr>
            <p:ph idx="1" type="body"/>
          </p:nvPr>
        </p:nvSpPr>
        <p:spPr>
          <a:xfrm>
            <a:off x="1567700" y="1848725"/>
            <a:ext cx="7085700" cy="2464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endParaRPr>
          </a:p>
          <a:p>
            <a:pPr indent="0" lvl="0" marL="0" rtl="0" algn="l">
              <a:spcBef>
                <a:spcPts val="600"/>
              </a:spcBef>
              <a:spcAft>
                <a:spcPts val="0"/>
              </a:spcAft>
              <a:buNone/>
            </a:pPr>
            <a:r>
              <a:rPr lang="en">
                <a:latin typeface="Consolas"/>
                <a:ea typeface="Consolas"/>
                <a:cs typeface="Consolas"/>
                <a:sym typeface="Consolas"/>
              </a:rPr>
              <a:t>SELECT UVID, FirstName, LastName</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FROM customerTb;</a:t>
            </a:r>
            <a:endParaRPr>
              <a:latin typeface="Consolas"/>
              <a:ea typeface="Consolas"/>
              <a:cs typeface="Consolas"/>
              <a:sym typeface="Consolas"/>
            </a:endParaRPr>
          </a:p>
        </p:txBody>
      </p:sp>
      <p:sp>
        <p:nvSpPr>
          <p:cNvPr id="279" name="Google Shape;279;p3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80" name="Google Shape;280;p33"/>
          <p:cNvGrpSpPr/>
          <p:nvPr/>
        </p:nvGrpSpPr>
        <p:grpSpPr>
          <a:xfrm>
            <a:off x="8180944" y="637329"/>
            <a:ext cx="336534" cy="318981"/>
            <a:chOff x="5300400" y="3670175"/>
            <a:chExt cx="421300" cy="399325"/>
          </a:xfrm>
        </p:grpSpPr>
        <p:sp>
          <p:nvSpPr>
            <p:cNvPr id="281" name="Google Shape;281;p33"/>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33"/>
          <p:cNvSpPr txBox="1"/>
          <p:nvPr/>
        </p:nvSpPr>
        <p:spPr>
          <a:xfrm>
            <a:off x="1694600" y="1396500"/>
            <a:ext cx="594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Example of a select statement:</a:t>
            </a:r>
            <a:endParaRPr>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Manipulating Data: Projecting</a:t>
            </a:r>
            <a:endParaRPr/>
          </a:p>
        </p:txBody>
      </p:sp>
      <p:sp>
        <p:nvSpPr>
          <p:cNvPr id="292" name="Google Shape;292;p34"/>
          <p:cNvSpPr txBox="1"/>
          <p:nvPr>
            <p:ph idx="1" type="body"/>
          </p:nvPr>
        </p:nvSpPr>
        <p:spPr>
          <a:xfrm>
            <a:off x="1567700" y="1848725"/>
            <a:ext cx="7085700" cy="2464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endParaRPr>
          </a:p>
          <a:p>
            <a:pPr indent="0" lvl="0" marL="0" rtl="0" algn="l">
              <a:spcBef>
                <a:spcPts val="600"/>
              </a:spcBef>
              <a:spcAft>
                <a:spcPts val="0"/>
              </a:spcAft>
              <a:buNone/>
            </a:pPr>
            <a:r>
              <a:rPr lang="en">
                <a:latin typeface="Consolas"/>
                <a:ea typeface="Consolas"/>
                <a:cs typeface="Consolas"/>
                <a:sym typeface="Consolas"/>
              </a:rPr>
              <a:t>SELECT UVID, FirstName, LastName</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INTO customerNameTb</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FROM customerTb;</a:t>
            </a:r>
            <a:endParaRPr>
              <a:latin typeface="Consolas"/>
              <a:ea typeface="Consolas"/>
              <a:cs typeface="Consolas"/>
              <a:sym typeface="Consolas"/>
            </a:endParaRPr>
          </a:p>
        </p:txBody>
      </p:sp>
      <p:sp>
        <p:nvSpPr>
          <p:cNvPr id="293" name="Google Shape;293;p3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94" name="Google Shape;294;p34"/>
          <p:cNvGrpSpPr/>
          <p:nvPr/>
        </p:nvGrpSpPr>
        <p:grpSpPr>
          <a:xfrm>
            <a:off x="8180944" y="637329"/>
            <a:ext cx="336534" cy="318981"/>
            <a:chOff x="5300400" y="3670175"/>
            <a:chExt cx="421300" cy="399325"/>
          </a:xfrm>
        </p:grpSpPr>
        <p:sp>
          <p:nvSpPr>
            <p:cNvPr id="295" name="Google Shape;295;p34"/>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4"/>
          <p:cNvSpPr txBox="1"/>
          <p:nvPr/>
        </p:nvSpPr>
        <p:spPr>
          <a:xfrm>
            <a:off x="1694600" y="1396500"/>
            <a:ext cx="594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Example of a projecting statement:</a:t>
            </a:r>
            <a:endParaRPr>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Manipulating Data: Joining</a:t>
            </a:r>
            <a:endParaRPr/>
          </a:p>
        </p:txBody>
      </p:sp>
      <p:sp>
        <p:nvSpPr>
          <p:cNvPr id="306" name="Google Shape;306;p35"/>
          <p:cNvSpPr txBox="1"/>
          <p:nvPr>
            <p:ph idx="1" type="body"/>
          </p:nvPr>
        </p:nvSpPr>
        <p:spPr>
          <a:xfrm>
            <a:off x="1567700" y="1848725"/>
            <a:ext cx="7085700" cy="2464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endParaRPr>
          </a:p>
          <a:p>
            <a:pPr indent="0" lvl="0" marL="0" rtl="0" algn="l">
              <a:spcBef>
                <a:spcPts val="600"/>
              </a:spcBef>
              <a:spcAft>
                <a:spcPts val="0"/>
              </a:spcAft>
              <a:buNone/>
            </a:pPr>
            <a:r>
              <a:rPr lang="en">
                <a:latin typeface="Consolas"/>
                <a:ea typeface="Consolas"/>
                <a:cs typeface="Consolas"/>
                <a:sym typeface="Consolas"/>
              </a:rPr>
              <a:t>SELECT c.UVID, c.FirstName, s.InvoiceID</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FROM customerTb c</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RIGHT JOIN salesHeaderTb s on c.UVID=s.UVID;</a:t>
            </a:r>
            <a:endParaRPr>
              <a:latin typeface="Consolas"/>
              <a:ea typeface="Consolas"/>
              <a:cs typeface="Consolas"/>
              <a:sym typeface="Consolas"/>
            </a:endParaRPr>
          </a:p>
        </p:txBody>
      </p:sp>
      <p:sp>
        <p:nvSpPr>
          <p:cNvPr id="307" name="Google Shape;307;p3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08" name="Google Shape;308;p35"/>
          <p:cNvGrpSpPr/>
          <p:nvPr/>
        </p:nvGrpSpPr>
        <p:grpSpPr>
          <a:xfrm>
            <a:off x="8180944" y="637329"/>
            <a:ext cx="336534" cy="318981"/>
            <a:chOff x="5300400" y="3670175"/>
            <a:chExt cx="421300" cy="399325"/>
          </a:xfrm>
        </p:grpSpPr>
        <p:sp>
          <p:nvSpPr>
            <p:cNvPr id="309" name="Google Shape;309;p35"/>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35"/>
          <p:cNvSpPr txBox="1"/>
          <p:nvPr/>
        </p:nvSpPr>
        <p:spPr>
          <a:xfrm>
            <a:off x="1694600" y="1396500"/>
            <a:ext cx="594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Example of a join statement:</a:t>
            </a:r>
            <a:endParaRPr>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Manipulating Data: Linking</a:t>
            </a:r>
            <a:endParaRPr/>
          </a:p>
        </p:txBody>
      </p:sp>
      <p:sp>
        <p:nvSpPr>
          <p:cNvPr id="320" name="Google Shape;320;p36"/>
          <p:cNvSpPr txBox="1"/>
          <p:nvPr>
            <p:ph idx="1" type="body"/>
          </p:nvPr>
        </p:nvSpPr>
        <p:spPr>
          <a:xfrm>
            <a:off x="1567700" y="1848725"/>
            <a:ext cx="7085700" cy="304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Consolas"/>
                <a:ea typeface="Consolas"/>
                <a:cs typeface="Consolas"/>
                <a:sym typeface="Consolas"/>
              </a:rPr>
              <a:t>SELECT c.UVID, c.FirstName, COUNT(s.InvoiceID)</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FROM customerTb c</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LEFT JOIN salesHeaderTb s on c.UVID=s.UVID</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GROUP BY </a:t>
            </a:r>
            <a:r>
              <a:rPr lang="en">
                <a:latin typeface="Consolas"/>
                <a:ea typeface="Consolas"/>
                <a:cs typeface="Consolas"/>
                <a:sym typeface="Consolas"/>
              </a:rPr>
              <a:t>c.UVID, c.FirstName;</a:t>
            </a:r>
            <a:endParaRPr>
              <a:latin typeface="Consolas"/>
              <a:ea typeface="Consolas"/>
              <a:cs typeface="Consolas"/>
              <a:sym typeface="Consolas"/>
            </a:endParaRPr>
          </a:p>
        </p:txBody>
      </p:sp>
      <p:sp>
        <p:nvSpPr>
          <p:cNvPr id="321" name="Google Shape;321;p3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22" name="Google Shape;322;p36"/>
          <p:cNvGrpSpPr/>
          <p:nvPr/>
        </p:nvGrpSpPr>
        <p:grpSpPr>
          <a:xfrm>
            <a:off x="8180944" y="637329"/>
            <a:ext cx="336534" cy="318981"/>
            <a:chOff x="5300400" y="3670175"/>
            <a:chExt cx="421300" cy="399325"/>
          </a:xfrm>
        </p:grpSpPr>
        <p:sp>
          <p:nvSpPr>
            <p:cNvPr id="323" name="Google Shape;323;p36"/>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36"/>
          <p:cNvSpPr txBox="1"/>
          <p:nvPr/>
        </p:nvSpPr>
        <p:spPr>
          <a:xfrm>
            <a:off x="1694600" y="1396500"/>
            <a:ext cx="594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Example of a linking statement:</a:t>
            </a:r>
            <a:endParaRPr>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Manipulating Data: Data Cleansing</a:t>
            </a:r>
            <a:endParaRPr/>
          </a:p>
        </p:txBody>
      </p:sp>
      <p:sp>
        <p:nvSpPr>
          <p:cNvPr id="334" name="Google Shape;334;p37"/>
          <p:cNvSpPr txBox="1"/>
          <p:nvPr>
            <p:ph idx="1" type="body"/>
          </p:nvPr>
        </p:nvSpPr>
        <p:spPr>
          <a:xfrm>
            <a:off x="1521775" y="1308525"/>
            <a:ext cx="7085700" cy="30477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t>Data cleansing (data cleaning or data scrubbing) is the process of detecting and then correcting or deleting incomplete, incorrect, inaccurate, irrelevant records that reside in a database. The goal is to improve the quality of the data used in decision making. The“bad data”may have been caused by user data entry errors or by data corruption during data transmission or storage. Data cleansing is different from data validation, which involves the identification of “bad data” and its rejection at the time of data entry.</a:t>
            </a:r>
            <a:endParaRPr sz="1800"/>
          </a:p>
        </p:txBody>
      </p:sp>
      <p:sp>
        <p:nvSpPr>
          <p:cNvPr id="335" name="Google Shape;335;p3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36" name="Google Shape;336;p37"/>
          <p:cNvGrpSpPr/>
          <p:nvPr/>
        </p:nvGrpSpPr>
        <p:grpSpPr>
          <a:xfrm>
            <a:off x="8180944" y="637329"/>
            <a:ext cx="336534" cy="318981"/>
            <a:chOff x="5300400" y="3670175"/>
            <a:chExt cx="421300" cy="399325"/>
          </a:xfrm>
        </p:grpSpPr>
        <p:sp>
          <p:nvSpPr>
            <p:cNvPr id="337" name="Google Shape;337;p37"/>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Manipulating Data: Data Cleansing</a:t>
            </a:r>
            <a:endParaRPr/>
          </a:p>
        </p:txBody>
      </p:sp>
      <p:sp>
        <p:nvSpPr>
          <p:cNvPr id="347" name="Google Shape;347;p38"/>
          <p:cNvSpPr txBox="1"/>
          <p:nvPr>
            <p:ph idx="1" type="body"/>
          </p:nvPr>
        </p:nvSpPr>
        <p:spPr>
          <a:xfrm>
            <a:off x="1567700" y="1848725"/>
            <a:ext cx="7085700" cy="304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Consolas"/>
                <a:ea typeface="Consolas"/>
                <a:cs typeface="Consolas"/>
                <a:sym typeface="Consolas"/>
              </a:rPr>
              <a:t>SELECT customerTb</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SET Address = Street</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WHERE Address like ‘%str%’;</a:t>
            </a:r>
            <a:endParaRPr>
              <a:latin typeface="Consolas"/>
              <a:ea typeface="Consolas"/>
              <a:cs typeface="Consolas"/>
              <a:sym typeface="Consolas"/>
            </a:endParaRPr>
          </a:p>
        </p:txBody>
      </p:sp>
      <p:sp>
        <p:nvSpPr>
          <p:cNvPr id="348" name="Google Shape;348;p3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49" name="Google Shape;349;p38"/>
          <p:cNvGrpSpPr/>
          <p:nvPr/>
        </p:nvGrpSpPr>
        <p:grpSpPr>
          <a:xfrm>
            <a:off x="8180944" y="637329"/>
            <a:ext cx="336534" cy="318981"/>
            <a:chOff x="5300400" y="3670175"/>
            <a:chExt cx="421300" cy="399325"/>
          </a:xfrm>
        </p:grpSpPr>
        <p:sp>
          <p:nvSpPr>
            <p:cNvPr id="350" name="Google Shape;350;p38"/>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8"/>
          <p:cNvSpPr txBox="1"/>
          <p:nvPr/>
        </p:nvSpPr>
        <p:spPr>
          <a:xfrm>
            <a:off x="1694600" y="1396500"/>
            <a:ext cx="594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Example of a cleansing statement:</a:t>
            </a:r>
            <a:endParaRPr>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39"/>
          <p:cNvSpPr txBox="1"/>
          <p:nvPr>
            <p:ph idx="4294967295" type="ctrTitle"/>
          </p:nvPr>
        </p:nvSpPr>
        <p:spPr>
          <a:xfrm>
            <a:off x="1279450" y="1684800"/>
            <a:ext cx="54555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rgbClr val="FFB000"/>
                </a:solidFill>
              </a:rPr>
              <a:t>5. Database Management Systems</a:t>
            </a:r>
            <a:endParaRPr sz="7200">
              <a:solidFill>
                <a:srgbClr val="FFB000"/>
              </a:solidFill>
            </a:endParaRPr>
          </a:p>
        </p:txBody>
      </p:sp>
      <p:sp>
        <p:nvSpPr>
          <p:cNvPr id="361" name="Google Shape;361;p39"/>
          <p:cNvSpPr txBox="1"/>
          <p:nvPr>
            <p:ph idx="4294967295" type="subTitle"/>
          </p:nvPr>
        </p:nvSpPr>
        <p:spPr>
          <a:xfrm>
            <a:off x="2112800" y="3813351"/>
            <a:ext cx="54555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t>Managing all sorts of Databases</a:t>
            </a:r>
            <a:endParaRPr sz="2200"/>
          </a:p>
        </p:txBody>
      </p:sp>
      <p:sp>
        <p:nvSpPr>
          <p:cNvPr id="362" name="Google Shape;362;p39"/>
          <p:cNvSpPr/>
          <p:nvPr/>
        </p:nvSpPr>
        <p:spPr>
          <a:xfrm>
            <a:off x="7568290" y="2334064"/>
            <a:ext cx="261878" cy="25005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39"/>
          <p:cNvGrpSpPr/>
          <p:nvPr/>
        </p:nvGrpSpPr>
        <p:grpSpPr>
          <a:xfrm>
            <a:off x="7243253" y="929993"/>
            <a:ext cx="1121957" cy="1122271"/>
            <a:chOff x="6654650" y="3665275"/>
            <a:chExt cx="409100" cy="409125"/>
          </a:xfrm>
        </p:grpSpPr>
        <p:sp>
          <p:nvSpPr>
            <p:cNvPr id="364" name="Google Shape;364;p39"/>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9"/>
          <p:cNvGrpSpPr/>
          <p:nvPr/>
        </p:nvGrpSpPr>
        <p:grpSpPr>
          <a:xfrm rot="-848407">
            <a:off x="6537616" y="2724971"/>
            <a:ext cx="741271" cy="741345"/>
            <a:chOff x="570875" y="4322250"/>
            <a:chExt cx="443300" cy="443325"/>
          </a:xfrm>
        </p:grpSpPr>
        <p:sp>
          <p:nvSpPr>
            <p:cNvPr id="367" name="Google Shape;367;p39"/>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9"/>
          <p:cNvSpPr/>
          <p:nvPr/>
        </p:nvSpPr>
        <p:spPr>
          <a:xfrm rot="2466613">
            <a:off x="6245163" y="1147346"/>
            <a:ext cx="363854" cy="34742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rot="-1609020">
            <a:off x="6777274" y="1365970"/>
            <a:ext cx="261831" cy="25000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rot="2926409">
            <a:off x="8364950" y="1564011"/>
            <a:ext cx="196068" cy="18721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rot="-1609718">
            <a:off x="7548927" y="309671"/>
            <a:ext cx="176665" cy="16868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4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 Management System: Types</a:t>
            </a:r>
            <a:endParaRPr/>
          </a:p>
        </p:txBody>
      </p:sp>
      <p:sp>
        <p:nvSpPr>
          <p:cNvPr id="381" name="Google Shape;381;p40"/>
          <p:cNvSpPr txBox="1"/>
          <p:nvPr>
            <p:ph idx="1" type="body"/>
          </p:nvPr>
        </p:nvSpPr>
        <p:spPr>
          <a:xfrm>
            <a:off x="1416650" y="1375225"/>
            <a:ext cx="2317500" cy="337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Single-User DBMS</a:t>
            </a:r>
            <a:endParaRPr b="1"/>
          </a:p>
          <a:p>
            <a:pPr indent="0" lvl="0" marL="0" rtl="0" algn="l">
              <a:spcBef>
                <a:spcPts val="600"/>
              </a:spcBef>
              <a:spcAft>
                <a:spcPts val="0"/>
              </a:spcAft>
              <a:buNone/>
            </a:pPr>
            <a:r>
              <a:rPr lang="en"/>
              <a:t>A database installed on a personal computer is typically meant for a single user. This means that when user A is accessing the database, user B must wait until user A is finished. </a:t>
            </a:r>
            <a:endParaRPr/>
          </a:p>
        </p:txBody>
      </p:sp>
      <p:sp>
        <p:nvSpPr>
          <p:cNvPr id="382" name="Google Shape;382;p40"/>
          <p:cNvSpPr txBox="1"/>
          <p:nvPr>
            <p:ph idx="2" type="body"/>
          </p:nvPr>
        </p:nvSpPr>
        <p:spPr>
          <a:xfrm>
            <a:off x="3812800" y="1375225"/>
            <a:ext cx="2317500" cy="337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Multiple-User DBMS</a:t>
            </a:r>
            <a:endParaRPr b="1"/>
          </a:p>
          <a:p>
            <a:pPr indent="0" lvl="0" marL="0" rtl="0" algn="l">
              <a:lnSpc>
                <a:spcPct val="115000"/>
              </a:lnSpc>
              <a:spcBef>
                <a:spcPts val="600"/>
              </a:spcBef>
              <a:spcAft>
                <a:spcPts val="0"/>
              </a:spcAft>
              <a:buNone/>
            </a:pPr>
            <a:r>
              <a:rPr lang="en" sz="1400"/>
              <a:t>Small, midsize, and large businesses need multiuser DBMSs to share information throughout the organization over a network. These more powerful, expensive systems allow dozens or hundreds of people to access the same database system at the same time.</a:t>
            </a:r>
            <a:endParaRPr sz="1400"/>
          </a:p>
        </p:txBody>
      </p:sp>
      <p:sp>
        <p:nvSpPr>
          <p:cNvPr id="383" name="Google Shape;383;p4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84" name="Google Shape;384;p40"/>
          <p:cNvSpPr/>
          <p:nvPr/>
        </p:nvSpPr>
        <p:spPr>
          <a:xfrm>
            <a:off x="8191382" y="636358"/>
            <a:ext cx="320958" cy="320938"/>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txBox="1"/>
          <p:nvPr>
            <p:ph idx="2" type="body"/>
          </p:nvPr>
        </p:nvSpPr>
        <p:spPr>
          <a:xfrm>
            <a:off x="6307175" y="1375225"/>
            <a:ext cx="2317500" cy="337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Flat Files</a:t>
            </a:r>
            <a:endParaRPr b="1"/>
          </a:p>
          <a:p>
            <a:pPr indent="0" lvl="0" marL="0" rtl="0" algn="l">
              <a:spcBef>
                <a:spcPts val="600"/>
              </a:spcBef>
              <a:spcAft>
                <a:spcPts val="0"/>
              </a:spcAft>
              <a:buNone/>
            </a:pPr>
            <a:r>
              <a:rPr lang="en" sz="1400"/>
              <a:t>A flat file is a simple database program whose records have no relationship to one another. Flat file databases are often used to store and manipulate a single table or file. Many spreadsheet and word-processing programs have flat file capabilities. These software packages can sort records and make simple calculations and comparisons.</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 Management System</a:t>
            </a:r>
            <a:r>
              <a:rPr lang="en"/>
              <a:t>: SQL</a:t>
            </a:r>
            <a:endParaRPr/>
          </a:p>
        </p:txBody>
      </p:sp>
      <p:sp>
        <p:nvSpPr>
          <p:cNvPr id="391" name="Google Shape;391;p41"/>
          <p:cNvSpPr txBox="1"/>
          <p:nvPr>
            <p:ph idx="1" type="body"/>
          </p:nvPr>
        </p:nvSpPr>
        <p:spPr>
          <a:xfrm>
            <a:off x="1567700" y="1343175"/>
            <a:ext cx="7085700" cy="35532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a:t>SQL (Structured Query Language) is a special purpose programming language for accessing and manipulating data stored in a relational database. It was originally defined by Donald D. Chamberlin and Raymond Boyce of the IBM Research Center.</a:t>
            </a:r>
            <a:endParaRPr/>
          </a:p>
        </p:txBody>
      </p:sp>
      <p:sp>
        <p:nvSpPr>
          <p:cNvPr id="392" name="Google Shape;392;p4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93" name="Google Shape;393;p41"/>
          <p:cNvGrpSpPr/>
          <p:nvPr/>
        </p:nvGrpSpPr>
        <p:grpSpPr>
          <a:xfrm>
            <a:off x="8180944" y="637329"/>
            <a:ext cx="336534" cy="318981"/>
            <a:chOff x="5300400" y="3670175"/>
            <a:chExt cx="421300" cy="399325"/>
          </a:xfrm>
        </p:grpSpPr>
        <p:sp>
          <p:nvSpPr>
            <p:cNvPr id="394" name="Google Shape;394;p41"/>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4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04" name="Google Shape;404;p42"/>
          <p:cNvSpPr/>
          <p:nvPr/>
        </p:nvSpPr>
        <p:spPr>
          <a:xfrm>
            <a:off x="4367025" y="319800"/>
            <a:ext cx="2357100" cy="23571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Barlow"/>
                <a:ea typeface="Barlow"/>
                <a:cs typeface="Barlow"/>
                <a:sym typeface="Barlow"/>
              </a:rPr>
              <a:t>Using SQL within a Programming Language (Go)</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16"/>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DATA MANAGEMENT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 Management System: NoSQL</a:t>
            </a:r>
            <a:endParaRPr/>
          </a:p>
        </p:txBody>
      </p:sp>
      <p:sp>
        <p:nvSpPr>
          <p:cNvPr id="410" name="Google Shape;410;p43"/>
          <p:cNvSpPr txBox="1"/>
          <p:nvPr>
            <p:ph idx="1" type="body"/>
          </p:nvPr>
        </p:nvSpPr>
        <p:spPr>
          <a:xfrm>
            <a:off x="1567700" y="1555575"/>
            <a:ext cx="7085700" cy="30687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t>A NoSQL database is designed to store and retrieve data in a manner that does not rigidly enforce the atomic conditions associated with the relational database model. The goal of a NoSQL database is to provide faster performance and greater scalability. NoSQL databases lack strong data consistency—the ability to ensure that an update to data in one part of the database is immediately propagated to all other parts of the database. NoSQL databases are finding significant and growing industry use in dealing with extremely large database and real-time Web applications.</a:t>
            </a:r>
            <a:endParaRPr sz="1800"/>
          </a:p>
        </p:txBody>
      </p:sp>
      <p:sp>
        <p:nvSpPr>
          <p:cNvPr id="411" name="Google Shape;411;p4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12" name="Google Shape;412;p43"/>
          <p:cNvGrpSpPr/>
          <p:nvPr/>
        </p:nvGrpSpPr>
        <p:grpSpPr>
          <a:xfrm>
            <a:off x="8180944" y="637329"/>
            <a:ext cx="336534" cy="318981"/>
            <a:chOff x="5300400" y="3670175"/>
            <a:chExt cx="421300" cy="399325"/>
          </a:xfrm>
        </p:grpSpPr>
        <p:sp>
          <p:nvSpPr>
            <p:cNvPr id="413" name="Google Shape;413;p43"/>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4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 Management System: Others</a:t>
            </a:r>
            <a:endParaRPr/>
          </a:p>
        </p:txBody>
      </p:sp>
      <p:sp>
        <p:nvSpPr>
          <p:cNvPr id="423" name="Google Shape;423;p44"/>
          <p:cNvSpPr txBox="1"/>
          <p:nvPr>
            <p:ph idx="1" type="body"/>
          </p:nvPr>
        </p:nvSpPr>
        <p:spPr>
          <a:xfrm>
            <a:off x="1546475" y="1287525"/>
            <a:ext cx="7085700" cy="30687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400"/>
              <a:t>In addition to raw data, organizations are finding a need to store large amounts of visual and audio signals in an organized fashion. Credit card companies, for example, enter pictures of charge slips into an image database using a scanner. The images can be stored in the database and later sorted by customer name, printed, and sent to customers along with their monthly statements. Image databases are also used by physicians to store X-rays and transmit them to clinics away from the main hospital. Financial services, insurance companies, and government branches are using image databases to store vital records and replace paper documents. Drug companies often need to analyze many visual images from laboratories. Visual databases can be stored in some object-relational databases or special-purpose database systems. Many relational databases can also store images.</a:t>
            </a:r>
            <a:endParaRPr sz="1400"/>
          </a:p>
        </p:txBody>
      </p:sp>
      <p:sp>
        <p:nvSpPr>
          <p:cNvPr id="424" name="Google Shape;424;p4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25" name="Google Shape;425;p44"/>
          <p:cNvGrpSpPr/>
          <p:nvPr/>
        </p:nvGrpSpPr>
        <p:grpSpPr>
          <a:xfrm>
            <a:off x="8180944" y="637329"/>
            <a:ext cx="336534" cy="318981"/>
            <a:chOff x="5300400" y="3670175"/>
            <a:chExt cx="421300" cy="399325"/>
          </a:xfrm>
        </p:grpSpPr>
        <p:sp>
          <p:nvSpPr>
            <p:cNvPr id="426" name="Google Shape;426;p44"/>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4"/>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4"/>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4"/>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4"/>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45"/>
          <p:cNvSpPr txBox="1"/>
          <p:nvPr>
            <p:ph type="ctrTitle"/>
          </p:nvPr>
        </p:nvSpPr>
        <p:spPr>
          <a:xfrm>
            <a:off x="2935400" y="1846200"/>
            <a:ext cx="5814900" cy="11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a:t>
            </a:r>
            <a:r>
              <a:rPr lang="en"/>
              <a:t>. Database Activities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46"/>
          <p:cNvSpPr txBox="1"/>
          <p:nvPr>
            <p:ph type="title"/>
          </p:nvPr>
        </p:nvSpPr>
        <p:spPr>
          <a:xfrm>
            <a:off x="4483099" y="393475"/>
            <a:ext cx="34608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Providing a User View</a:t>
            </a:r>
            <a:endParaRPr/>
          </a:p>
        </p:txBody>
      </p:sp>
      <p:sp>
        <p:nvSpPr>
          <p:cNvPr id="441" name="Google Shape;441;p46"/>
          <p:cNvSpPr txBox="1"/>
          <p:nvPr>
            <p:ph idx="1" type="body"/>
          </p:nvPr>
        </p:nvSpPr>
        <p:spPr>
          <a:xfrm>
            <a:off x="4865550" y="1349150"/>
            <a:ext cx="37764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First step to using </a:t>
            </a:r>
            <a:r>
              <a:rPr lang="en"/>
              <a:t>a large database involves “telling” the DBMS the logical and physical structure of the data and the relationships among the data for each user. This is the schema. </a:t>
            </a:r>
            <a:endParaRPr/>
          </a:p>
        </p:txBody>
      </p:sp>
      <p:sp>
        <p:nvSpPr>
          <p:cNvPr id="442" name="Google Shape;442;p4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43" name="Google Shape;443;p46"/>
          <p:cNvGrpSpPr/>
          <p:nvPr/>
        </p:nvGrpSpPr>
        <p:grpSpPr>
          <a:xfrm>
            <a:off x="8176601" y="649018"/>
            <a:ext cx="355087" cy="295596"/>
            <a:chOff x="1244325" y="314425"/>
            <a:chExt cx="444525" cy="370050"/>
          </a:xfrm>
        </p:grpSpPr>
        <p:sp>
          <p:nvSpPr>
            <p:cNvPr id="444" name="Google Shape;444;p46"/>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4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Creating and </a:t>
            </a:r>
            <a:r>
              <a:rPr lang="en">
                <a:solidFill>
                  <a:schemeClr val="lt1"/>
                </a:solidFill>
              </a:rPr>
              <a:t>Modifying</a:t>
            </a:r>
            <a:r>
              <a:rPr lang="en">
                <a:solidFill>
                  <a:schemeClr val="lt1"/>
                </a:solidFill>
              </a:rPr>
              <a:t> the Database</a:t>
            </a:r>
            <a:endParaRPr/>
          </a:p>
        </p:txBody>
      </p:sp>
      <p:sp>
        <p:nvSpPr>
          <p:cNvPr id="451" name="Google Shape;451;p4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52" name="Google Shape;452;p47"/>
          <p:cNvGrpSpPr/>
          <p:nvPr/>
        </p:nvGrpSpPr>
        <p:grpSpPr>
          <a:xfrm>
            <a:off x="8214395" y="634895"/>
            <a:ext cx="310214" cy="323873"/>
            <a:chOff x="3294650" y="3652450"/>
            <a:chExt cx="388350" cy="405450"/>
          </a:xfrm>
        </p:grpSpPr>
        <p:sp>
          <p:nvSpPr>
            <p:cNvPr id="453" name="Google Shape;453;p47"/>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47"/>
          <p:cNvSpPr txBox="1"/>
          <p:nvPr/>
        </p:nvSpPr>
        <p:spPr>
          <a:xfrm>
            <a:off x="1442675" y="1287100"/>
            <a:ext cx="7050600" cy="295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Barlow"/>
                <a:ea typeface="Barlow"/>
                <a:cs typeface="Barlow"/>
                <a:sym typeface="Barlow"/>
              </a:rPr>
              <a:t>Schemas are entered into the DBMS (usually by database personnel) via a data definition language. A data definition language (DDL) is a collection of instructions and commands used to define and describe data and relationships in a specific database. A DDL allows the database’s creator to describe the data and relationships that are to be contained in the schema.</a:t>
            </a:r>
            <a:endParaRPr>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4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Creating and Modifying the Database</a:t>
            </a:r>
            <a:endParaRPr/>
          </a:p>
        </p:txBody>
      </p:sp>
      <p:sp>
        <p:nvSpPr>
          <p:cNvPr id="462" name="Google Shape;462;p4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63" name="Google Shape;463;p48"/>
          <p:cNvGrpSpPr/>
          <p:nvPr/>
        </p:nvGrpSpPr>
        <p:grpSpPr>
          <a:xfrm>
            <a:off x="8214395" y="634895"/>
            <a:ext cx="310214" cy="323873"/>
            <a:chOff x="3294650" y="3652450"/>
            <a:chExt cx="388350" cy="405450"/>
          </a:xfrm>
        </p:grpSpPr>
        <p:sp>
          <p:nvSpPr>
            <p:cNvPr id="464" name="Google Shape;464;p48"/>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48"/>
          <p:cNvSpPr txBox="1"/>
          <p:nvPr/>
        </p:nvSpPr>
        <p:spPr>
          <a:xfrm>
            <a:off x="1442675" y="1287100"/>
            <a:ext cx="7050600" cy="35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CREATE TABLE Airlines (</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AirlineID INT PRIMARY KEY IDENTITY(1,1),</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AirlineName VARCHAR(20)</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GO</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CREATE TABLE Planes (</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PlaneID INT PRIMARY KEY IDENTITY(100,1),</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Manufacturer VARCHAR(10),</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ModelNum VARCHAR(20),</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OriginalPurchaseDate DATE,</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LastServiceDate DATE,</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AirlineID INT REFERENCES Airlines(AirlineID),</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NumSeats INT</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GO</a:t>
            </a:r>
            <a:endParaRPr b="1" sz="2400">
              <a:latin typeface="Barlow"/>
              <a:ea typeface="Barlow"/>
              <a:cs typeface="Barlow"/>
              <a:sym typeface="Barlo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4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Creating and Modifying the Database</a:t>
            </a:r>
            <a:endParaRPr/>
          </a:p>
        </p:txBody>
      </p:sp>
      <p:sp>
        <p:nvSpPr>
          <p:cNvPr id="473" name="Google Shape;473;p4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74" name="Google Shape;474;p49"/>
          <p:cNvGrpSpPr/>
          <p:nvPr/>
        </p:nvGrpSpPr>
        <p:grpSpPr>
          <a:xfrm>
            <a:off x="8214395" y="634895"/>
            <a:ext cx="310214" cy="323873"/>
            <a:chOff x="3294650" y="3652450"/>
            <a:chExt cx="388350" cy="405450"/>
          </a:xfrm>
        </p:grpSpPr>
        <p:sp>
          <p:nvSpPr>
            <p:cNvPr id="475" name="Google Shape;475;p49"/>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49"/>
          <p:cNvSpPr txBox="1"/>
          <p:nvPr/>
        </p:nvSpPr>
        <p:spPr>
          <a:xfrm>
            <a:off x="1442675" y="1287100"/>
            <a:ext cx="7050600" cy="35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Barlow"/>
                <a:ea typeface="Barlow"/>
                <a:cs typeface="Barlow"/>
                <a:sym typeface="Barlow"/>
              </a:rPr>
              <a:t>Another important step in creating a database is to establish a data dictionary, a detailed description of all data used in the database. The data dictionary contains the following information: </a:t>
            </a:r>
            <a:endParaRPr sz="2400">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484" name="Google Shape;484;p5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
        <p:nvSpPr>
          <p:cNvPr id="485" name="Google Shape;485;p50"/>
          <p:cNvSpPr txBox="1"/>
          <p:nvPr/>
        </p:nvSpPr>
        <p:spPr>
          <a:xfrm>
            <a:off x="1485125" y="1343650"/>
            <a:ext cx="6739500" cy="3406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Name of the data item </a:t>
            </a:r>
            <a:endParaRPr sz="1800">
              <a:solidFill>
                <a:schemeClr val="dk1"/>
              </a:solidFill>
              <a:latin typeface="Barlow"/>
              <a:ea typeface="Barlow"/>
              <a:cs typeface="Barlow"/>
              <a:sym typeface="Barlow"/>
            </a:endParaRPr>
          </a:p>
          <a:p>
            <a:pPr indent="-342900" lvl="0" marL="457200" rtl="0" algn="l">
              <a:lnSpc>
                <a:spcPct val="150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Aliases or other names that may be used to describe the item </a:t>
            </a:r>
            <a:endParaRPr sz="1800">
              <a:solidFill>
                <a:schemeClr val="dk1"/>
              </a:solidFill>
              <a:latin typeface="Barlow"/>
              <a:ea typeface="Barlow"/>
              <a:cs typeface="Barlow"/>
              <a:sym typeface="Barlow"/>
            </a:endParaRPr>
          </a:p>
          <a:p>
            <a:pPr indent="-342900" lvl="0" marL="457200" rtl="0" algn="l">
              <a:lnSpc>
                <a:spcPct val="150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Range of values that can be used </a:t>
            </a:r>
            <a:endParaRPr sz="1800">
              <a:solidFill>
                <a:schemeClr val="dk1"/>
              </a:solidFill>
              <a:latin typeface="Barlow"/>
              <a:ea typeface="Barlow"/>
              <a:cs typeface="Barlow"/>
              <a:sym typeface="Barlow"/>
            </a:endParaRPr>
          </a:p>
          <a:p>
            <a:pPr indent="-342900" lvl="0" marL="457200" rtl="0" algn="l">
              <a:lnSpc>
                <a:spcPct val="150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Type of data (such as alphanumeric or numeric) </a:t>
            </a:r>
            <a:endParaRPr sz="1800">
              <a:solidFill>
                <a:schemeClr val="dk1"/>
              </a:solidFill>
              <a:latin typeface="Barlow"/>
              <a:ea typeface="Barlow"/>
              <a:cs typeface="Barlow"/>
              <a:sym typeface="Barlow"/>
            </a:endParaRPr>
          </a:p>
          <a:p>
            <a:pPr indent="-342900" lvl="0" marL="457200" rtl="0" algn="l">
              <a:lnSpc>
                <a:spcPct val="150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Amount of storage needed for the item </a:t>
            </a:r>
            <a:endParaRPr sz="1800">
              <a:solidFill>
                <a:schemeClr val="dk1"/>
              </a:solidFill>
              <a:latin typeface="Barlow"/>
              <a:ea typeface="Barlow"/>
              <a:cs typeface="Barlow"/>
              <a:sym typeface="Barlow"/>
            </a:endParaRPr>
          </a:p>
          <a:p>
            <a:pPr indent="-342900" lvl="0" marL="457200" rtl="0" algn="l">
              <a:lnSpc>
                <a:spcPct val="150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Notation of the person responsible for updating it and the various users who can access it </a:t>
            </a:r>
            <a:endParaRPr sz="1800">
              <a:solidFill>
                <a:schemeClr val="dk1"/>
              </a:solidFill>
              <a:latin typeface="Barlow"/>
              <a:ea typeface="Barlow"/>
              <a:cs typeface="Barlow"/>
              <a:sym typeface="Barlow"/>
            </a:endParaRPr>
          </a:p>
          <a:p>
            <a:pPr indent="-342900" lvl="0" marL="457200" rtl="0" algn="l">
              <a:lnSpc>
                <a:spcPct val="150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List of reports that use the data item</a:t>
            </a:r>
            <a:endParaRPr sz="1800">
              <a:solidFill>
                <a:schemeClr val="dk1"/>
              </a:solidFill>
              <a:latin typeface="Barlow"/>
              <a:ea typeface="Barlow"/>
              <a:cs typeface="Barlow"/>
              <a:sym typeface="Barlow"/>
            </a:endParaRPr>
          </a:p>
          <a:p>
            <a:pPr indent="0" lvl="0" marL="0" rtl="0" algn="l">
              <a:lnSpc>
                <a:spcPct val="150000"/>
              </a:lnSpc>
              <a:spcBef>
                <a:spcPts val="0"/>
              </a:spcBef>
              <a:spcAft>
                <a:spcPts val="0"/>
              </a:spcAft>
              <a:buNone/>
            </a:pPr>
            <a:r>
              <a:t/>
            </a:r>
            <a:endParaRPr sz="1800">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p51"/>
          <p:cNvSpPr txBox="1"/>
          <p:nvPr>
            <p:ph idx="4294967295" type="ctrTitle"/>
          </p:nvPr>
        </p:nvSpPr>
        <p:spPr>
          <a:xfrm>
            <a:off x="1686525" y="495600"/>
            <a:ext cx="7063800" cy="89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FB000"/>
                </a:solidFill>
              </a:rPr>
              <a:t>Storing and Retrieving Data</a:t>
            </a:r>
            <a:endParaRPr sz="4800">
              <a:solidFill>
                <a:srgbClr val="FFB000"/>
              </a:solidFill>
            </a:endParaRPr>
          </a:p>
        </p:txBody>
      </p:sp>
      <p:sp>
        <p:nvSpPr>
          <p:cNvPr id="491" name="Google Shape;491;p51"/>
          <p:cNvSpPr txBox="1"/>
          <p:nvPr>
            <p:ph idx="4294967295" type="subTitle"/>
          </p:nvPr>
        </p:nvSpPr>
        <p:spPr>
          <a:xfrm>
            <a:off x="1686525" y="1724706"/>
            <a:ext cx="7063800" cy="259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One function of a DBMS is to be an interface between an application program and the database. When an application program needs data, it requests the data through the DBMS.</a:t>
            </a:r>
            <a:endParaRPr sz="2400"/>
          </a:p>
        </p:txBody>
      </p:sp>
      <p:sp>
        <p:nvSpPr>
          <p:cNvPr id="492" name="Google Shape;492;p5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52"/>
          <p:cNvSpPr txBox="1"/>
          <p:nvPr>
            <p:ph idx="4294967295" type="ctrTitle"/>
          </p:nvPr>
        </p:nvSpPr>
        <p:spPr>
          <a:xfrm>
            <a:off x="1686525" y="495600"/>
            <a:ext cx="7063800" cy="89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FB000"/>
                </a:solidFill>
              </a:rPr>
              <a:t>Storing and Retrieving Data</a:t>
            </a:r>
            <a:endParaRPr sz="4800">
              <a:solidFill>
                <a:srgbClr val="FFB000"/>
              </a:solidFill>
            </a:endParaRPr>
          </a:p>
        </p:txBody>
      </p:sp>
      <p:sp>
        <p:nvSpPr>
          <p:cNvPr id="498" name="Google Shape;498;p5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99" name="Google Shape;499;p52"/>
          <p:cNvPicPr preferRelativeResize="0"/>
          <p:nvPr/>
        </p:nvPicPr>
        <p:blipFill>
          <a:blip r:embed="rId4">
            <a:alphaModFix/>
          </a:blip>
          <a:stretch>
            <a:fillRect/>
          </a:stretch>
        </p:blipFill>
        <p:spPr>
          <a:xfrm>
            <a:off x="3829800" y="1301625"/>
            <a:ext cx="3275481" cy="344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7"/>
          <p:cNvSpPr txBox="1"/>
          <p:nvPr>
            <p:ph idx="1" type="body"/>
          </p:nvPr>
        </p:nvSpPr>
        <p:spPr>
          <a:xfrm>
            <a:off x="3485875" y="128400"/>
            <a:ext cx="5264400" cy="46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Without data and the ability to process it, an organization cannot successfully complete most business activities. It cannot pay employees, send out bills, order new inventory, or produce information to assist managers in decision making. As you recall, data consists of raw facts, such as employee numbers and sales figures. For data to be transformed into useful information, it must first be organized in a meaningful way.</a:t>
            </a:r>
            <a:endParaRPr sz="2400"/>
          </a:p>
        </p:txBody>
      </p:sp>
      <p:sp>
        <p:nvSpPr>
          <p:cNvPr id="109" name="Google Shape;109;p1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53"/>
          <p:cNvSpPr txBox="1"/>
          <p:nvPr>
            <p:ph type="title"/>
          </p:nvPr>
        </p:nvSpPr>
        <p:spPr>
          <a:xfrm>
            <a:off x="4483099" y="393475"/>
            <a:ext cx="34608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Database Administration</a:t>
            </a:r>
            <a:endParaRPr/>
          </a:p>
        </p:txBody>
      </p:sp>
      <p:sp>
        <p:nvSpPr>
          <p:cNvPr id="505" name="Google Shape;505;p53"/>
          <p:cNvSpPr txBox="1"/>
          <p:nvPr>
            <p:ph idx="1" type="body"/>
          </p:nvPr>
        </p:nvSpPr>
        <p:spPr>
          <a:xfrm>
            <a:off x="4865550" y="1349150"/>
            <a:ext cx="3776400" cy="3499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database administrators (DBAs): Skilled and trained IS professionals who hold discussions with users to define their data needs; apply database programming languages to craft a set of databases to meet those needs; test and evaluate databases; implement changes to improve their performance; and assure that data are secure from unauthorized access.</a:t>
            </a:r>
            <a:endParaRPr sz="1800"/>
          </a:p>
        </p:txBody>
      </p:sp>
      <p:sp>
        <p:nvSpPr>
          <p:cNvPr id="506" name="Google Shape;506;p5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07" name="Google Shape;507;p53"/>
          <p:cNvGrpSpPr/>
          <p:nvPr/>
        </p:nvGrpSpPr>
        <p:grpSpPr>
          <a:xfrm>
            <a:off x="8176601" y="649018"/>
            <a:ext cx="355087" cy="295596"/>
            <a:chOff x="1244325" y="314425"/>
            <a:chExt cx="444525" cy="370050"/>
          </a:xfrm>
        </p:grpSpPr>
        <p:sp>
          <p:nvSpPr>
            <p:cNvPr id="508" name="Google Shape;508;p53"/>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3"/>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 Administration: Data Administrator </a:t>
            </a:r>
            <a:endParaRPr/>
          </a:p>
        </p:txBody>
      </p:sp>
      <p:sp>
        <p:nvSpPr>
          <p:cNvPr id="515" name="Google Shape;515;p54"/>
          <p:cNvSpPr txBox="1"/>
          <p:nvPr>
            <p:ph idx="1" type="body"/>
          </p:nvPr>
        </p:nvSpPr>
        <p:spPr>
          <a:xfrm>
            <a:off x="1567700" y="1555575"/>
            <a:ext cx="7085700" cy="30687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800"/>
              <a:t>Some organizations have also created a position called the data administrator, a nontechnical, but important position responsible for defining and implementing consistent principles for a variety of data issues, including setting data standards and data definitions that apply across all the databases in an organization. For example, the data administrator would ensure that a term such as “customer” is defined and treated consistently in all corporate databases.</a:t>
            </a:r>
            <a:endParaRPr sz="1800"/>
          </a:p>
        </p:txBody>
      </p:sp>
      <p:sp>
        <p:nvSpPr>
          <p:cNvPr id="516" name="Google Shape;516;p5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17" name="Google Shape;517;p54"/>
          <p:cNvGrpSpPr/>
          <p:nvPr/>
        </p:nvGrpSpPr>
        <p:grpSpPr>
          <a:xfrm>
            <a:off x="8180944" y="637329"/>
            <a:ext cx="336534" cy="318981"/>
            <a:chOff x="5300400" y="3670175"/>
            <a:chExt cx="421300" cy="399325"/>
          </a:xfrm>
        </p:grpSpPr>
        <p:sp>
          <p:nvSpPr>
            <p:cNvPr id="518" name="Google Shape;518;p54"/>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4"/>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4"/>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4"/>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4"/>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5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 Management System: Popular Systems</a:t>
            </a:r>
            <a:endParaRPr/>
          </a:p>
        </p:txBody>
      </p:sp>
      <p:sp>
        <p:nvSpPr>
          <p:cNvPr id="528" name="Google Shape;528;p5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29" name="Google Shape;529;p55"/>
          <p:cNvSpPr/>
          <p:nvPr/>
        </p:nvSpPr>
        <p:spPr>
          <a:xfrm>
            <a:off x="8191382" y="636358"/>
            <a:ext cx="320958" cy="320938"/>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55"/>
          <p:cNvPicPr preferRelativeResize="0"/>
          <p:nvPr/>
        </p:nvPicPr>
        <p:blipFill>
          <a:blip r:embed="rId4">
            <a:alphaModFix/>
          </a:blip>
          <a:stretch>
            <a:fillRect/>
          </a:stretch>
        </p:blipFill>
        <p:spPr>
          <a:xfrm>
            <a:off x="152400" y="1663750"/>
            <a:ext cx="8839200" cy="230587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5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 Management System: Using Databases</a:t>
            </a:r>
            <a:endParaRPr/>
          </a:p>
        </p:txBody>
      </p:sp>
      <p:sp>
        <p:nvSpPr>
          <p:cNvPr id="536" name="Google Shape;536;p5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37" name="Google Shape;537;p56"/>
          <p:cNvSpPr/>
          <p:nvPr/>
        </p:nvSpPr>
        <p:spPr>
          <a:xfrm>
            <a:off x="8191382" y="636358"/>
            <a:ext cx="320958" cy="320938"/>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56"/>
          <p:cNvPicPr preferRelativeResize="0"/>
          <p:nvPr/>
        </p:nvPicPr>
        <p:blipFill>
          <a:blip r:embed="rId4">
            <a:alphaModFix/>
          </a:blip>
          <a:stretch>
            <a:fillRect/>
          </a:stretch>
        </p:blipFill>
        <p:spPr>
          <a:xfrm>
            <a:off x="1566775" y="1260625"/>
            <a:ext cx="6653304" cy="36385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Google Shape;543;p57"/>
          <p:cNvSpPr txBox="1"/>
          <p:nvPr>
            <p:ph type="ctrTitle"/>
          </p:nvPr>
        </p:nvSpPr>
        <p:spPr>
          <a:xfrm>
            <a:off x="2935400" y="1846200"/>
            <a:ext cx="5814900" cy="11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a:t>
            </a:r>
            <a:r>
              <a:rPr lang="en"/>
              <a:t>. Big 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58"/>
          <p:cNvSpPr txBox="1"/>
          <p:nvPr>
            <p:ph idx="1" type="body"/>
          </p:nvPr>
        </p:nvSpPr>
        <p:spPr>
          <a:xfrm>
            <a:off x="1576275" y="2093150"/>
            <a:ext cx="2178900" cy="2656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Volume</a:t>
            </a:r>
            <a:endParaRPr b="1"/>
          </a:p>
          <a:p>
            <a:pPr indent="0" lvl="0" marL="0" rtl="0" algn="l">
              <a:spcBef>
                <a:spcPts val="600"/>
              </a:spcBef>
              <a:spcAft>
                <a:spcPts val="0"/>
              </a:spcAft>
              <a:buNone/>
            </a:pPr>
            <a:r>
              <a:rPr lang="en"/>
              <a:t>In 2012, IBM estimated that the volume of data that exists in the digital universe was 2.7 zettabytes.</a:t>
            </a:r>
            <a:endParaRPr/>
          </a:p>
        </p:txBody>
      </p:sp>
      <p:sp>
        <p:nvSpPr>
          <p:cNvPr id="549" name="Google Shape;549;p5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DATA</a:t>
            </a:r>
            <a:endParaRPr/>
          </a:p>
        </p:txBody>
      </p:sp>
      <p:sp>
        <p:nvSpPr>
          <p:cNvPr id="550" name="Google Shape;550;p58"/>
          <p:cNvSpPr txBox="1"/>
          <p:nvPr>
            <p:ph idx="2" type="body"/>
          </p:nvPr>
        </p:nvSpPr>
        <p:spPr>
          <a:xfrm>
            <a:off x="3755175" y="2093150"/>
            <a:ext cx="2397300" cy="288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Velocity</a:t>
            </a:r>
            <a:endParaRPr b="1"/>
          </a:p>
          <a:p>
            <a:pPr indent="0" lvl="0" marL="0" rtl="0" algn="l">
              <a:spcBef>
                <a:spcPts val="600"/>
              </a:spcBef>
              <a:spcAft>
                <a:spcPts val="0"/>
              </a:spcAft>
              <a:buNone/>
            </a:pPr>
            <a:r>
              <a:rPr lang="en"/>
              <a:t>The velocity at which data is currently coming at us exceeds 5 trillion bits per second. </a:t>
            </a:r>
            <a:endParaRPr/>
          </a:p>
        </p:txBody>
      </p:sp>
      <p:sp>
        <p:nvSpPr>
          <p:cNvPr id="551" name="Google Shape;551;p5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52" name="Google Shape;552;p58"/>
          <p:cNvGrpSpPr/>
          <p:nvPr/>
        </p:nvGrpSpPr>
        <p:grpSpPr>
          <a:xfrm>
            <a:off x="8247163" y="629034"/>
            <a:ext cx="205851" cy="335576"/>
            <a:chOff x="6730350" y="2315900"/>
            <a:chExt cx="257700" cy="420100"/>
          </a:xfrm>
        </p:grpSpPr>
        <p:sp>
          <p:nvSpPr>
            <p:cNvPr id="553" name="Google Shape;553;p5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8"/>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58"/>
          <p:cNvSpPr txBox="1"/>
          <p:nvPr/>
        </p:nvSpPr>
        <p:spPr>
          <a:xfrm>
            <a:off x="1577050" y="1371950"/>
            <a:ext cx="7093200" cy="7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Big data is the term used to describe data collections that are so enormous and complex that traditional data management software, hardware, and analysis processes are incapable of dealing with them.</a:t>
            </a:r>
            <a:endParaRPr>
              <a:latin typeface="Barlow"/>
              <a:ea typeface="Barlow"/>
              <a:cs typeface="Barlow"/>
              <a:sym typeface="Barlow"/>
            </a:endParaRPr>
          </a:p>
        </p:txBody>
      </p:sp>
      <p:sp>
        <p:nvSpPr>
          <p:cNvPr id="559" name="Google Shape;559;p58"/>
          <p:cNvSpPr txBox="1"/>
          <p:nvPr>
            <p:ph idx="2" type="body"/>
          </p:nvPr>
        </p:nvSpPr>
        <p:spPr>
          <a:xfrm>
            <a:off x="6055725" y="2093150"/>
            <a:ext cx="2397300" cy="288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Variety</a:t>
            </a:r>
            <a:endParaRPr b="1"/>
          </a:p>
          <a:p>
            <a:pPr indent="0" lvl="0" marL="0" rtl="0" algn="l">
              <a:spcBef>
                <a:spcPts val="600"/>
              </a:spcBef>
              <a:spcAft>
                <a:spcPts val="0"/>
              </a:spcAft>
              <a:buNone/>
            </a:pPr>
            <a:r>
              <a:rPr lang="en"/>
              <a:t>Data comes in many varieties: structured and unstructured.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5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DATA: In-Memory Databases</a:t>
            </a:r>
            <a:endParaRPr/>
          </a:p>
        </p:txBody>
      </p:sp>
      <p:sp>
        <p:nvSpPr>
          <p:cNvPr id="565" name="Google Shape;565;p5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66" name="Google Shape;566;p59"/>
          <p:cNvGrpSpPr/>
          <p:nvPr/>
        </p:nvGrpSpPr>
        <p:grpSpPr>
          <a:xfrm>
            <a:off x="8247163" y="629034"/>
            <a:ext cx="205851" cy="335576"/>
            <a:chOff x="6730350" y="2315900"/>
            <a:chExt cx="257700" cy="420100"/>
          </a:xfrm>
        </p:grpSpPr>
        <p:sp>
          <p:nvSpPr>
            <p:cNvPr id="567" name="Google Shape;567;p59"/>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9"/>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9"/>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9"/>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9"/>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59"/>
          <p:cNvSpPr txBox="1"/>
          <p:nvPr/>
        </p:nvSpPr>
        <p:spPr>
          <a:xfrm>
            <a:off x="1577050" y="1371950"/>
            <a:ext cx="7093200" cy="27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Barlow"/>
                <a:ea typeface="Barlow"/>
                <a:cs typeface="Barlow"/>
                <a:sym typeface="Barlow"/>
              </a:rPr>
              <a:t>An in-memory database (IMDB) is a database management system that stores the entire database in random access memory (RAM). This approach provides access to data at rates of up to 100,000 times faster than storing data on some form of secondary storage (e.g., a hard drive or flash drive) as is done with traditional database management systems. IMDB is an enabler for the analysis of big data and other challenging data processing applications. IMDBs have become feasible because of the increase in RAM capacities and a corresponding decrease in RAM costs. In addition, in-memory databases perform best on multiple multicore CPUs that can process parallel requests to the data, further speeding access to and processing of large amounts of data.</a:t>
            </a:r>
            <a:endParaRPr sz="18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60"/>
          <p:cNvSpPr txBox="1"/>
          <p:nvPr>
            <p:ph idx="4294967295" type="ctrTitle"/>
          </p:nvPr>
        </p:nvSpPr>
        <p:spPr>
          <a:xfrm>
            <a:off x="1701775" y="1659550"/>
            <a:ext cx="70485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FFB000"/>
                </a:solidFill>
              </a:rPr>
              <a:t>Data Warehouse and Data Marts</a:t>
            </a:r>
            <a:endParaRPr sz="6000">
              <a:solidFill>
                <a:srgbClr val="FFB000"/>
              </a:solidFill>
            </a:endParaRPr>
          </a:p>
        </p:txBody>
      </p:sp>
      <p:sp>
        <p:nvSpPr>
          <p:cNvPr id="578" name="Google Shape;578;p6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79" name="Google Shape;579;p60"/>
          <p:cNvGrpSpPr/>
          <p:nvPr/>
        </p:nvGrpSpPr>
        <p:grpSpPr>
          <a:xfrm>
            <a:off x="1089787" y="666836"/>
            <a:ext cx="361896" cy="265341"/>
            <a:chOff x="4610450" y="3703750"/>
            <a:chExt cx="453050" cy="332175"/>
          </a:xfrm>
        </p:grpSpPr>
        <p:sp>
          <p:nvSpPr>
            <p:cNvPr id="580" name="Google Shape;580;p60"/>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0"/>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6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WAREHOUSES</a:t>
            </a:r>
            <a:endParaRPr/>
          </a:p>
        </p:txBody>
      </p:sp>
      <p:sp>
        <p:nvSpPr>
          <p:cNvPr id="587" name="Google Shape;587;p61"/>
          <p:cNvSpPr txBox="1"/>
          <p:nvPr>
            <p:ph idx="1" type="body"/>
          </p:nvPr>
        </p:nvSpPr>
        <p:spPr>
          <a:xfrm>
            <a:off x="1556325" y="1418475"/>
            <a:ext cx="7085700" cy="32955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800"/>
              <a:t>A data warehouse is a database that holds business information from many sources in the enterprise, covering all aspects of the company’s processes, products, and customers. Data warehouses allow managers to drill down to get more detail or roll up to take detailed data and generate aggregate or summary reports. The primary purpose is to relate information in innovative ways and help managers and executives make better decisions.</a:t>
            </a:r>
            <a:endParaRPr sz="1800"/>
          </a:p>
          <a:p>
            <a:pPr indent="0" lvl="0" marL="0" rtl="0" algn="l">
              <a:lnSpc>
                <a:spcPct val="150000"/>
              </a:lnSpc>
              <a:spcBef>
                <a:spcPts val="600"/>
              </a:spcBef>
              <a:spcAft>
                <a:spcPts val="0"/>
              </a:spcAft>
              <a:buNone/>
            </a:pPr>
            <a:r>
              <a:t/>
            </a:r>
            <a:endParaRPr sz="1800"/>
          </a:p>
        </p:txBody>
      </p:sp>
      <p:sp>
        <p:nvSpPr>
          <p:cNvPr id="588" name="Google Shape;588;p6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89" name="Google Shape;589;p61"/>
          <p:cNvGrpSpPr/>
          <p:nvPr/>
        </p:nvGrpSpPr>
        <p:grpSpPr>
          <a:xfrm>
            <a:off x="8180944" y="637329"/>
            <a:ext cx="336534" cy="318981"/>
            <a:chOff x="5300400" y="3670175"/>
            <a:chExt cx="421300" cy="399325"/>
          </a:xfrm>
        </p:grpSpPr>
        <p:sp>
          <p:nvSpPr>
            <p:cNvPr id="590" name="Google Shape;590;p61"/>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1"/>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1"/>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1"/>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1"/>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6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ETL PROCESS</a:t>
            </a:r>
            <a:endParaRPr/>
          </a:p>
        </p:txBody>
      </p:sp>
      <p:sp>
        <p:nvSpPr>
          <p:cNvPr id="600" name="Google Shape;600;p6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01" name="Google Shape;601;p62"/>
          <p:cNvGrpSpPr/>
          <p:nvPr/>
        </p:nvGrpSpPr>
        <p:grpSpPr>
          <a:xfrm>
            <a:off x="8192081" y="607094"/>
            <a:ext cx="320958" cy="379470"/>
            <a:chOff x="4636075" y="261925"/>
            <a:chExt cx="401800" cy="475050"/>
          </a:xfrm>
        </p:grpSpPr>
        <p:sp>
          <p:nvSpPr>
            <p:cNvPr id="602" name="Google Shape;602;p62"/>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62"/>
          <p:cNvGrpSpPr/>
          <p:nvPr/>
        </p:nvGrpSpPr>
        <p:grpSpPr>
          <a:xfrm>
            <a:off x="5984210" y="1799375"/>
            <a:ext cx="2766540" cy="2785550"/>
            <a:chOff x="5632317" y="1189775"/>
            <a:chExt cx="3305700" cy="2785550"/>
          </a:xfrm>
        </p:grpSpPr>
        <p:sp>
          <p:nvSpPr>
            <p:cNvPr id="607" name="Google Shape;607;p62"/>
            <p:cNvSpPr/>
            <p:nvPr/>
          </p:nvSpPr>
          <p:spPr>
            <a:xfrm>
              <a:off x="5632317" y="1189775"/>
              <a:ext cx="33057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LOAD</a:t>
              </a:r>
              <a:endParaRPr b="1">
                <a:solidFill>
                  <a:srgbClr val="FFFFFF"/>
                </a:solidFill>
                <a:latin typeface="Barlow"/>
                <a:ea typeface="Barlow"/>
                <a:cs typeface="Barlow"/>
                <a:sym typeface="Barlow"/>
              </a:endParaRPr>
            </a:p>
          </p:txBody>
        </p:sp>
        <p:sp>
          <p:nvSpPr>
            <p:cNvPr id="608" name="Google Shape;608;p62"/>
            <p:cNvSpPr txBox="1"/>
            <p:nvPr/>
          </p:nvSpPr>
          <p:spPr>
            <a:xfrm>
              <a:off x="6167076" y="2057125"/>
              <a:ext cx="2236200" cy="191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Barlow"/>
                  <a:ea typeface="Barlow"/>
                  <a:cs typeface="Barlow"/>
                  <a:sym typeface="Barlow"/>
                </a:rPr>
                <a:t>During this stage of the ETL process, the extracted and transformed data is loaded into the data warehouse.</a:t>
              </a:r>
              <a:endParaRPr sz="1200">
                <a:solidFill>
                  <a:srgbClr val="434343"/>
                </a:solidFill>
                <a:latin typeface="Barlow"/>
                <a:ea typeface="Barlow"/>
                <a:cs typeface="Barlow"/>
                <a:sym typeface="Barlow"/>
              </a:endParaRPr>
            </a:p>
          </p:txBody>
        </p:sp>
      </p:grpSp>
      <p:grpSp>
        <p:nvGrpSpPr>
          <p:cNvPr id="609" name="Google Shape;609;p62"/>
          <p:cNvGrpSpPr/>
          <p:nvPr/>
        </p:nvGrpSpPr>
        <p:grpSpPr>
          <a:xfrm>
            <a:off x="1270524" y="1799589"/>
            <a:ext cx="2968401" cy="2785336"/>
            <a:chOff x="0" y="1189989"/>
            <a:chExt cx="3546900" cy="2785336"/>
          </a:xfrm>
        </p:grpSpPr>
        <p:sp>
          <p:nvSpPr>
            <p:cNvPr id="610" name="Google Shape;610;p62"/>
            <p:cNvSpPr/>
            <p:nvPr/>
          </p:nvSpPr>
          <p:spPr>
            <a:xfrm>
              <a:off x="0" y="1189989"/>
              <a:ext cx="3546900" cy="669000"/>
            </a:xfrm>
            <a:prstGeom prst="homePlate">
              <a:avLst>
                <a:gd fmla="val 50000" name="adj"/>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EXTRACT</a:t>
              </a:r>
              <a:endParaRPr b="1">
                <a:solidFill>
                  <a:srgbClr val="FFFFFF"/>
                </a:solidFill>
                <a:latin typeface="Barlow"/>
                <a:ea typeface="Barlow"/>
                <a:cs typeface="Barlow"/>
                <a:sym typeface="Barlow"/>
              </a:endParaRPr>
            </a:p>
          </p:txBody>
        </p:sp>
        <p:sp>
          <p:nvSpPr>
            <p:cNvPr id="611" name="Google Shape;611;p62"/>
            <p:cNvSpPr txBox="1"/>
            <p:nvPr/>
          </p:nvSpPr>
          <p:spPr>
            <a:xfrm>
              <a:off x="655366" y="2057125"/>
              <a:ext cx="2236200" cy="191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Barlow"/>
                  <a:ea typeface="Barlow"/>
                  <a:cs typeface="Barlow"/>
                  <a:sym typeface="Barlow"/>
                </a:rPr>
                <a:t>The goal of this process is to extract the source data from all the various sources and convert it into a single format suitable for processing.</a:t>
              </a:r>
              <a:endParaRPr sz="1200">
                <a:solidFill>
                  <a:srgbClr val="434343"/>
                </a:solidFill>
                <a:latin typeface="Barlow"/>
                <a:ea typeface="Barlow"/>
                <a:cs typeface="Barlow"/>
                <a:sym typeface="Barlow"/>
              </a:endParaRPr>
            </a:p>
          </p:txBody>
        </p:sp>
      </p:grpSp>
      <p:grpSp>
        <p:nvGrpSpPr>
          <p:cNvPr id="612" name="Google Shape;612;p62"/>
          <p:cNvGrpSpPr/>
          <p:nvPr/>
        </p:nvGrpSpPr>
        <p:grpSpPr>
          <a:xfrm>
            <a:off x="3734528" y="1799375"/>
            <a:ext cx="2766540" cy="2785550"/>
            <a:chOff x="2944204" y="1189775"/>
            <a:chExt cx="3305700" cy="2785550"/>
          </a:xfrm>
        </p:grpSpPr>
        <p:sp>
          <p:nvSpPr>
            <p:cNvPr id="613" name="Google Shape;613;p62"/>
            <p:cNvSpPr/>
            <p:nvPr/>
          </p:nvSpPr>
          <p:spPr>
            <a:xfrm>
              <a:off x="2944204" y="1189775"/>
              <a:ext cx="3305700" cy="669000"/>
            </a:xfrm>
            <a:prstGeom prst="chevron">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TRANSFORM</a:t>
              </a:r>
              <a:endParaRPr b="1">
                <a:solidFill>
                  <a:srgbClr val="FFFFFF"/>
                </a:solidFill>
                <a:latin typeface="Barlow"/>
                <a:ea typeface="Barlow"/>
                <a:cs typeface="Barlow"/>
                <a:sym typeface="Barlow"/>
              </a:endParaRPr>
            </a:p>
          </p:txBody>
        </p:sp>
        <p:sp>
          <p:nvSpPr>
            <p:cNvPr id="614" name="Google Shape;614;p62"/>
            <p:cNvSpPr txBox="1"/>
            <p:nvPr/>
          </p:nvSpPr>
          <p:spPr>
            <a:xfrm>
              <a:off x="3478941" y="2057125"/>
              <a:ext cx="2236200" cy="191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Barlow"/>
                  <a:ea typeface="Barlow"/>
                  <a:cs typeface="Barlow"/>
                  <a:sym typeface="Barlow"/>
                </a:rPr>
                <a:t>During this stage of the ETL process, a series of rules or algorithms are applied to the extracted data to derive the data that will be stored in the data warehouse.</a:t>
              </a:r>
              <a:endParaRPr sz="1200">
                <a:solidFill>
                  <a:srgbClr val="434343"/>
                </a:solidFill>
                <a:latin typeface="Barlow"/>
                <a:ea typeface="Barlow"/>
                <a:cs typeface="Barlow"/>
                <a:sym typeface="Barlow"/>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4600425" y="393475"/>
            <a:ext cx="3343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Hierarchy of Data</a:t>
            </a:r>
            <a:endParaRPr/>
          </a:p>
        </p:txBody>
      </p:sp>
      <p:sp>
        <p:nvSpPr>
          <p:cNvPr id="115" name="Google Shape;115;p18"/>
          <p:cNvSpPr txBox="1"/>
          <p:nvPr>
            <p:ph idx="1" type="body"/>
          </p:nvPr>
        </p:nvSpPr>
        <p:spPr>
          <a:xfrm>
            <a:off x="4865550" y="1349150"/>
            <a:ext cx="37764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Data starts off small with bits, then characters, then fields, records, files, and database.</a:t>
            </a:r>
            <a:endParaRPr/>
          </a:p>
        </p:txBody>
      </p:sp>
      <p:sp>
        <p:nvSpPr>
          <p:cNvPr id="116" name="Google Shape;116;p1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17" name="Google Shape;117;p18"/>
          <p:cNvGrpSpPr/>
          <p:nvPr/>
        </p:nvGrpSpPr>
        <p:grpSpPr>
          <a:xfrm>
            <a:off x="8176601" y="649018"/>
            <a:ext cx="355087" cy="295596"/>
            <a:chOff x="1244325" y="314425"/>
            <a:chExt cx="444525" cy="370050"/>
          </a:xfrm>
        </p:grpSpPr>
        <p:sp>
          <p:nvSpPr>
            <p:cNvPr id="118" name="Google Shape;118;p18"/>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0" name="Google Shape;120;p18"/>
          <p:cNvPicPr preferRelativeResize="0"/>
          <p:nvPr/>
        </p:nvPicPr>
        <p:blipFill>
          <a:blip r:embed="rId4">
            <a:alphaModFix/>
          </a:blip>
          <a:stretch>
            <a:fillRect/>
          </a:stretch>
        </p:blipFill>
        <p:spPr>
          <a:xfrm>
            <a:off x="0" y="0"/>
            <a:ext cx="4600426"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6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MARTS</a:t>
            </a:r>
            <a:endParaRPr/>
          </a:p>
        </p:txBody>
      </p:sp>
      <p:sp>
        <p:nvSpPr>
          <p:cNvPr id="620" name="Google Shape;620;p63"/>
          <p:cNvSpPr txBox="1"/>
          <p:nvPr>
            <p:ph idx="1" type="body"/>
          </p:nvPr>
        </p:nvSpPr>
        <p:spPr>
          <a:xfrm>
            <a:off x="1556325" y="1418475"/>
            <a:ext cx="7085700" cy="32955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800"/>
              <a:t>A data mart is a subset of a data warehouse. Data marts bring the data warehouse concept—online analysis of sales, inventory, and other vital business data that has been gathered from transaction processing systems—to small and medium-sized businesses and to departments within larger companies. Rather than store all enterprise data in one monolithic database, data marts contain a subset of the data for a single aspect of a company’s business—for example, finance, inventory, or personnel.</a:t>
            </a:r>
            <a:endParaRPr sz="1800"/>
          </a:p>
          <a:p>
            <a:pPr indent="0" lvl="0" marL="0" rtl="0" algn="l">
              <a:lnSpc>
                <a:spcPct val="150000"/>
              </a:lnSpc>
              <a:spcBef>
                <a:spcPts val="600"/>
              </a:spcBef>
              <a:spcAft>
                <a:spcPts val="0"/>
              </a:spcAft>
              <a:buNone/>
            </a:pPr>
            <a:r>
              <a:t/>
            </a:r>
            <a:endParaRPr sz="1800"/>
          </a:p>
        </p:txBody>
      </p:sp>
      <p:sp>
        <p:nvSpPr>
          <p:cNvPr id="621" name="Google Shape;621;p6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22" name="Google Shape;622;p63"/>
          <p:cNvGrpSpPr/>
          <p:nvPr/>
        </p:nvGrpSpPr>
        <p:grpSpPr>
          <a:xfrm>
            <a:off x="8180944" y="637329"/>
            <a:ext cx="336534" cy="318981"/>
            <a:chOff x="5300400" y="3670175"/>
            <a:chExt cx="421300" cy="399325"/>
          </a:xfrm>
        </p:grpSpPr>
        <p:sp>
          <p:nvSpPr>
            <p:cNvPr id="623" name="Google Shape;623;p63"/>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3"/>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3"/>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3"/>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3"/>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6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INTELLIGENCE</a:t>
            </a:r>
            <a:endParaRPr/>
          </a:p>
        </p:txBody>
      </p:sp>
      <p:sp>
        <p:nvSpPr>
          <p:cNvPr id="633" name="Google Shape;633;p6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34" name="Google Shape;634;p64"/>
          <p:cNvGrpSpPr/>
          <p:nvPr/>
        </p:nvGrpSpPr>
        <p:grpSpPr>
          <a:xfrm>
            <a:off x="8141260" y="590035"/>
            <a:ext cx="431172" cy="413599"/>
            <a:chOff x="5241175" y="4959100"/>
            <a:chExt cx="539775" cy="517775"/>
          </a:xfrm>
        </p:grpSpPr>
        <p:sp>
          <p:nvSpPr>
            <p:cNvPr id="635" name="Google Shape;635;p6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64"/>
          <p:cNvGrpSpPr/>
          <p:nvPr/>
        </p:nvGrpSpPr>
        <p:grpSpPr>
          <a:xfrm>
            <a:off x="3787460" y="2173525"/>
            <a:ext cx="1944600" cy="1569600"/>
            <a:chOff x="3071457" y="2013875"/>
            <a:chExt cx="1944600" cy="1569600"/>
          </a:xfrm>
        </p:grpSpPr>
        <p:sp>
          <p:nvSpPr>
            <p:cNvPr id="642" name="Google Shape;642;p64"/>
            <p:cNvSpPr/>
            <p:nvPr/>
          </p:nvSpPr>
          <p:spPr>
            <a:xfrm flipH="1" rot="10800000">
              <a:off x="3071457" y="2013875"/>
              <a:ext cx="1944600" cy="1569600"/>
            </a:xfrm>
            <a:prstGeom prst="round2DiagRect">
              <a:avLst>
                <a:gd fmla="val 0" name="adj1"/>
                <a:gd fmla="val 17764"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643" name="Google Shape;643;p64"/>
            <p:cNvSpPr txBox="1"/>
            <p:nvPr/>
          </p:nvSpPr>
          <p:spPr>
            <a:xfrm>
              <a:off x="3316102" y="2256385"/>
              <a:ext cx="1451700" cy="4599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OLAP</a:t>
              </a:r>
              <a:endParaRPr b="1" sz="1100">
                <a:solidFill>
                  <a:srgbClr val="FFFFFF"/>
                </a:solidFill>
                <a:latin typeface="Barlow"/>
                <a:ea typeface="Barlow"/>
                <a:cs typeface="Barlow"/>
                <a:sym typeface="Barlow"/>
              </a:endParaRPr>
            </a:p>
          </p:txBody>
        </p:sp>
        <p:sp>
          <p:nvSpPr>
            <p:cNvPr id="644" name="Google Shape;644;p64"/>
            <p:cNvSpPr txBox="1"/>
            <p:nvPr/>
          </p:nvSpPr>
          <p:spPr>
            <a:xfrm>
              <a:off x="3316100" y="2716352"/>
              <a:ext cx="1451700" cy="5124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Barlow"/>
                  <a:ea typeface="Barlow"/>
                  <a:cs typeface="Barlow"/>
                  <a:sym typeface="Barlow"/>
                </a:rPr>
                <a:t>OLAP allows users to explore data from a number of perspectives enabling a style of analysis known as“slicing and dicing.”</a:t>
              </a:r>
              <a:endParaRPr sz="1100">
                <a:solidFill>
                  <a:srgbClr val="FFFFFF"/>
                </a:solidFill>
                <a:latin typeface="Barlow"/>
                <a:ea typeface="Barlow"/>
                <a:cs typeface="Barlow"/>
                <a:sym typeface="Barlow"/>
              </a:endParaRPr>
            </a:p>
          </p:txBody>
        </p:sp>
      </p:grpSp>
      <p:grpSp>
        <p:nvGrpSpPr>
          <p:cNvPr id="645" name="Google Shape;645;p64"/>
          <p:cNvGrpSpPr/>
          <p:nvPr/>
        </p:nvGrpSpPr>
        <p:grpSpPr>
          <a:xfrm>
            <a:off x="1845246" y="2173525"/>
            <a:ext cx="1944600" cy="1569600"/>
            <a:chOff x="1126863" y="2013875"/>
            <a:chExt cx="1944600" cy="1569600"/>
          </a:xfrm>
        </p:grpSpPr>
        <p:sp>
          <p:nvSpPr>
            <p:cNvPr id="646" name="Google Shape;646;p64"/>
            <p:cNvSpPr/>
            <p:nvPr/>
          </p:nvSpPr>
          <p:spPr>
            <a:xfrm>
              <a:off x="1126863" y="2013875"/>
              <a:ext cx="1944600" cy="1569600"/>
            </a:xfrm>
            <a:prstGeom prst="round2DiagRect">
              <a:avLst>
                <a:gd fmla="val 0" name="adj1"/>
                <a:gd fmla="val 17764"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647" name="Google Shape;647;p64"/>
            <p:cNvSpPr txBox="1"/>
            <p:nvPr/>
          </p:nvSpPr>
          <p:spPr>
            <a:xfrm>
              <a:off x="1351627" y="2256385"/>
              <a:ext cx="1451700" cy="4599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DATA MINING</a:t>
              </a:r>
              <a:endParaRPr b="1" sz="1100">
                <a:solidFill>
                  <a:srgbClr val="FFFFFF"/>
                </a:solidFill>
                <a:latin typeface="Barlow"/>
                <a:ea typeface="Barlow"/>
                <a:cs typeface="Barlow"/>
                <a:sym typeface="Barlow"/>
              </a:endParaRPr>
            </a:p>
          </p:txBody>
        </p:sp>
        <p:sp>
          <p:nvSpPr>
            <p:cNvPr id="648" name="Google Shape;648;p64"/>
            <p:cNvSpPr txBox="1"/>
            <p:nvPr/>
          </p:nvSpPr>
          <p:spPr>
            <a:xfrm>
              <a:off x="1351625" y="2575264"/>
              <a:ext cx="1451700" cy="5124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Barlow"/>
                  <a:ea typeface="Barlow"/>
                  <a:cs typeface="Barlow"/>
                  <a:sym typeface="Barlow"/>
                </a:rPr>
                <a:t>Data mining is an information-analysis process that involves the automated discovery of patterns and relationships in a data warehouse.</a:t>
              </a:r>
              <a:endParaRPr sz="800">
                <a:solidFill>
                  <a:srgbClr val="FFFFFF"/>
                </a:solidFill>
                <a:latin typeface="Barlow"/>
                <a:ea typeface="Barlow"/>
                <a:cs typeface="Barlow"/>
                <a:sym typeface="Barlow"/>
              </a:endParaRPr>
            </a:p>
          </p:txBody>
        </p:sp>
      </p:grpSp>
      <p:grpSp>
        <p:nvGrpSpPr>
          <p:cNvPr id="649" name="Google Shape;649;p64"/>
          <p:cNvGrpSpPr/>
          <p:nvPr/>
        </p:nvGrpSpPr>
        <p:grpSpPr>
          <a:xfrm>
            <a:off x="5729559" y="2173525"/>
            <a:ext cx="3001200" cy="1569600"/>
            <a:chOff x="5015938" y="2013875"/>
            <a:chExt cx="3001200" cy="1569600"/>
          </a:xfrm>
        </p:grpSpPr>
        <p:sp>
          <p:nvSpPr>
            <p:cNvPr id="650" name="Google Shape;650;p64"/>
            <p:cNvSpPr/>
            <p:nvPr/>
          </p:nvSpPr>
          <p:spPr>
            <a:xfrm>
              <a:off x="5015938" y="2013875"/>
              <a:ext cx="3001200" cy="1569600"/>
            </a:xfrm>
            <a:prstGeom prst="round2DiagRect">
              <a:avLst>
                <a:gd fmla="val 0" name="adj1"/>
                <a:gd fmla="val 17764"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
          <p:nvSpPr>
            <p:cNvPr id="651" name="Google Shape;651;p64"/>
            <p:cNvSpPr txBox="1"/>
            <p:nvPr/>
          </p:nvSpPr>
          <p:spPr>
            <a:xfrm>
              <a:off x="5360226" y="2256387"/>
              <a:ext cx="2417100" cy="4599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Barlow"/>
                  <a:ea typeface="Barlow"/>
                  <a:cs typeface="Barlow"/>
                  <a:sym typeface="Barlow"/>
                </a:rPr>
                <a:t>BUSINESS INTELLIGENCE (BI)</a:t>
              </a:r>
              <a:endParaRPr b="1" sz="1100">
                <a:solidFill>
                  <a:srgbClr val="FFFFFF"/>
                </a:solidFill>
                <a:latin typeface="Barlow"/>
                <a:ea typeface="Barlow"/>
                <a:cs typeface="Barlow"/>
                <a:sym typeface="Barlow"/>
              </a:endParaRPr>
            </a:p>
          </p:txBody>
        </p:sp>
        <p:sp>
          <p:nvSpPr>
            <p:cNvPr id="652" name="Google Shape;652;p64"/>
            <p:cNvSpPr txBox="1"/>
            <p:nvPr/>
          </p:nvSpPr>
          <p:spPr>
            <a:xfrm>
              <a:off x="5360225" y="2716278"/>
              <a:ext cx="2417100" cy="512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Barlow"/>
                  <a:ea typeface="Barlow"/>
                  <a:cs typeface="Barlow"/>
                  <a:sym typeface="Barlow"/>
                </a:rPr>
                <a:t>(BI) is a broad range of technologies and applications that enable an organization to transform mostly structured data obtained from information systems to perform analysis.</a:t>
              </a:r>
              <a:endParaRPr sz="800">
                <a:solidFill>
                  <a:srgbClr val="FFFFFF"/>
                </a:solidFill>
                <a:latin typeface="Barlow"/>
                <a:ea typeface="Barlow"/>
                <a:cs typeface="Barlow"/>
                <a:sym typeface="Barlow"/>
              </a:endParaRPr>
            </a:p>
          </p:txBody>
        </p:sp>
      </p:grpSp>
      <p:grpSp>
        <p:nvGrpSpPr>
          <p:cNvPr id="653" name="Google Shape;653;p64"/>
          <p:cNvGrpSpPr/>
          <p:nvPr/>
        </p:nvGrpSpPr>
        <p:grpSpPr>
          <a:xfrm>
            <a:off x="5599105" y="2860920"/>
            <a:ext cx="261571" cy="260379"/>
            <a:chOff x="4858109" y="2631368"/>
            <a:chExt cx="316442" cy="315000"/>
          </a:xfrm>
        </p:grpSpPr>
        <p:sp>
          <p:nvSpPr>
            <p:cNvPr id="654" name="Google Shape;654;p6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655" name="Google Shape;655;p64"/>
            <p:cNvSpPr/>
            <p:nvPr/>
          </p:nvSpPr>
          <p:spPr>
            <a:xfrm>
              <a:off x="4858109" y="2739300"/>
              <a:ext cx="239100" cy="99000"/>
            </a:xfrm>
            <a:prstGeom prst="rightArrow">
              <a:avLst>
                <a:gd fmla="val 32020" name="adj1"/>
                <a:gd fmla="val 6697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latin typeface="Barlow"/>
                  <a:ea typeface="Barlow"/>
                  <a:cs typeface="Barlow"/>
                  <a:sym typeface="Barlow"/>
                </a:rPr>
              </a:br>
              <a:endParaRPr>
                <a:latin typeface="Barlow"/>
                <a:ea typeface="Barlow"/>
                <a:cs typeface="Barlow"/>
                <a:sym typeface="Barlow"/>
              </a:endParaRPr>
            </a:p>
          </p:txBody>
        </p:sp>
      </p:grpSp>
      <p:grpSp>
        <p:nvGrpSpPr>
          <p:cNvPr id="656" name="Google Shape;656;p64"/>
          <p:cNvGrpSpPr/>
          <p:nvPr/>
        </p:nvGrpSpPr>
        <p:grpSpPr>
          <a:xfrm>
            <a:off x="3661899" y="2860921"/>
            <a:ext cx="260366" cy="260366"/>
            <a:chOff x="3157188" y="909150"/>
            <a:chExt cx="470400" cy="470400"/>
          </a:xfrm>
        </p:grpSpPr>
        <p:sp>
          <p:nvSpPr>
            <p:cNvPr id="657" name="Google Shape;657;p64"/>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658" name="Google Shape;658;p64"/>
            <p:cNvSpPr/>
            <p:nvPr/>
          </p:nvSpPr>
          <p:spPr>
            <a:xfrm>
              <a:off x="3243138" y="995100"/>
              <a:ext cx="298500" cy="298500"/>
            </a:xfrm>
            <a:prstGeom prst="mathPlus">
              <a:avLst>
                <a:gd fmla="val 9900" name="adj1"/>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2" name="Shape 662"/>
        <p:cNvGrpSpPr/>
        <p:nvPr/>
      </p:nvGrpSpPr>
      <p:grpSpPr>
        <a:xfrm>
          <a:off x="0" y="0"/>
          <a:ext cx="0" cy="0"/>
          <a:chOff x="0" y="0"/>
          <a:chExt cx="0" cy="0"/>
        </a:xfrm>
      </p:grpSpPr>
      <p:sp>
        <p:nvSpPr>
          <p:cNvPr id="663" name="Google Shape;663;p6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MINING: PREDICTIVE ANALYSIS</a:t>
            </a:r>
            <a:endParaRPr/>
          </a:p>
        </p:txBody>
      </p:sp>
      <p:sp>
        <p:nvSpPr>
          <p:cNvPr id="664" name="Google Shape;664;p6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65" name="Google Shape;665;p65"/>
          <p:cNvSpPr/>
          <p:nvPr/>
        </p:nvSpPr>
        <p:spPr>
          <a:xfrm>
            <a:off x="8191382" y="636358"/>
            <a:ext cx="320958" cy="320938"/>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5"/>
          <p:cNvSpPr txBox="1"/>
          <p:nvPr/>
        </p:nvSpPr>
        <p:spPr>
          <a:xfrm>
            <a:off x="1584100" y="1485100"/>
            <a:ext cx="6690000" cy="312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Barlow"/>
                <a:ea typeface="Barlow"/>
                <a:cs typeface="Barlow"/>
                <a:sym typeface="Barlow"/>
              </a:rPr>
              <a:t>Predictive analysis is a form of data mining that combines historical data with assumptions about future conditions to predict outcomes of events, such as future product sales or the probability that a customer will default on a loan. The key element in predictive analytics is the predictor, one or more variables that can be measured for an individual to predict future behavior.</a:t>
            </a:r>
            <a:endParaRPr sz="1800">
              <a:latin typeface="Barlow"/>
              <a:ea typeface="Barlow"/>
              <a:cs typeface="Barlow"/>
              <a:sym typeface="Barlo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0" name="Shape 670"/>
        <p:cNvGrpSpPr/>
        <p:nvPr/>
      </p:nvGrpSpPr>
      <p:grpSpPr>
        <a:xfrm>
          <a:off x="0" y="0"/>
          <a:ext cx="0" cy="0"/>
          <a:chOff x="0" y="0"/>
          <a:chExt cx="0" cy="0"/>
        </a:xfrm>
      </p:grpSpPr>
      <p:sp>
        <p:nvSpPr>
          <p:cNvPr id="671" name="Google Shape;671;p66"/>
          <p:cNvSpPr txBox="1"/>
          <p:nvPr>
            <p:ph idx="1" type="body"/>
          </p:nvPr>
        </p:nvSpPr>
        <p:spPr>
          <a:xfrm>
            <a:off x="1182200" y="4356225"/>
            <a:ext cx="7174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VISUALIZATION</a:t>
            </a:r>
            <a:endParaRPr>
              <a:solidFill>
                <a:srgbClr val="FFFFFF"/>
              </a:solidFill>
            </a:endParaRPr>
          </a:p>
        </p:txBody>
      </p:sp>
      <p:sp>
        <p:nvSpPr>
          <p:cNvPr id="672" name="Google Shape;672;p6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673" name="Google Shape;673;p66" title="Chart"/>
          <p:cNvPicPr preferRelativeResize="0"/>
          <p:nvPr/>
        </p:nvPicPr>
        <p:blipFill>
          <a:blip r:embed="rId4">
            <a:alphaModFix/>
          </a:blip>
          <a:stretch>
            <a:fillRect/>
          </a:stretch>
        </p:blipFill>
        <p:spPr>
          <a:xfrm>
            <a:off x="1910400" y="778850"/>
            <a:ext cx="6446300" cy="2949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6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79" name="Google Shape;679;p67"/>
          <p:cNvSpPr txBox="1"/>
          <p:nvPr>
            <p:ph idx="4294967295" type="ctrTitle"/>
          </p:nvPr>
        </p:nvSpPr>
        <p:spPr>
          <a:xfrm>
            <a:off x="1504677" y="569850"/>
            <a:ext cx="72456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9600">
                <a:solidFill>
                  <a:srgbClr val="FFB000"/>
                </a:solidFill>
              </a:rPr>
              <a:t>THANKS</a:t>
            </a:r>
            <a:r>
              <a:rPr lang="en" sz="9600">
                <a:solidFill>
                  <a:srgbClr val="FFB000"/>
                </a:solidFill>
              </a:rPr>
              <a:t>!</a:t>
            </a:r>
            <a:endParaRPr sz="9600">
              <a:solidFill>
                <a:srgbClr val="FFB000"/>
              </a:solidFill>
            </a:endParaRPr>
          </a:p>
        </p:txBody>
      </p:sp>
      <p:sp>
        <p:nvSpPr>
          <p:cNvPr id="680" name="Google Shape;680;p67"/>
          <p:cNvSpPr txBox="1"/>
          <p:nvPr>
            <p:ph idx="4294967295" type="subTitle"/>
          </p:nvPr>
        </p:nvSpPr>
        <p:spPr>
          <a:xfrm>
            <a:off x="1557975" y="1777100"/>
            <a:ext cx="7192200" cy="197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Any questions?</a:t>
            </a:r>
            <a:endParaRPr b="1"/>
          </a:p>
          <a:p>
            <a:pPr indent="0" lvl="0" marL="0" rtl="0" algn="l">
              <a:spcBef>
                <a:spcPts val="6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6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686" name="Google Shape;686;p68"/>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highlight>
                  <a:srgbClr val="FFB000"/>
                </a:highlight>
                <a:hlinkClick r:id="rId4"/>
              </a:rPr>
              <a:t>SlidesCarnival</a:t>
            </a:r>
            <a:endParaRPr sz="2400">
              <a:highlight>
                <a:srgbClr val="FFB000"/>
              </a:highlight>
            </a:endParaRPr>
          </a:p>
          <a:p>
            <a:pPr indent="-381000" lvl="0" marL="457200" rtl="0" algn="l">
              <a:lnSpc>
                <a:spcPct val="115000"/>
              </a:lnSpc>
              <a:spcBef>
                <a:spcPts val="0"/>
              </a:spcBef>
              <a:spcAft>
                <a:spcPts val="0"/>
              </a:spcAft>
              <a:buSzPts val="2400"/>
              <a:buChar char="▪"/>
            </a:pPr>
            <a:r>
              <a:rPr lang="en" sz="2400"/>
              <a:t>Photographs by </a:t>
            </a:r>
            <a:r>
              <a:rPr lang="en" sz="2400" u="sng">
                <a:highlight>
                  <a:srgbClr val="FFB000"/>
                </a:highlight>
                <a:hlinkClick r:id="rId5"/>
              </a:rPr>
              <a:t>Unsplash</a:t>
            </a:r>
            <a:endParaRPr sz="2400">
              <a:highlight>
                <a:srgbClr val="FFB000"/>
              </a:highlight>
            </a:endParaRPr>
          </a:p>
        </p:txBody>
      </p:sp>
      <p:sp>
        <p:nvSpPr>
          <p:cNvPr id="687" name="Google Shape;687;p6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88" name="Google Shape;688;p68"/>
          <p:cNvSpPr/>
          <p:nvPr/>
        </p:nvSpPr>
        <p:spPr>
          <a:xfrm>
            <a:off x="8177426" y="647084"/>
            <a:ext cx="333619" cy="299490"/>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2" name="Shape 692"/>
        <p:cNvGrpSpPr/>
        <p:nvPr/>
      </p:nvGrpSpPr>
      <p:grpSpPr>
        <a:xfrm>
          <a:off x="0" y="0"/>
          <a:ext cx="0" cy="0"/>
          <a:chOff x="0" y="0"/>
          <a:chExt cx="0" cy="0"/>
        </a:xfrm>
      </p:grpSpPr>
      <p:sp>
        <p:nvSpPr>
          <p:cNvPr id="693" name="Google Shape;693;p6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PRESENTATION DESIGN</a:t>
            </a:r>
            <a:endParaRPr/>
          </a:p>
        </p:txBody>
      </p:sp>
      <p:sp>
        <p:nvSpPr>
          <p:cNvPr id="694" name="Google Shape;694;p69"/>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This presentation uses the following typographies and colors:</a:t>
            </a:r>
            <a:endParaRPr sz="1800"/>
          </a:p>
          <a:p>
            <a:pPr indent="-342900" lvl="0" marL="457200" rtl="0" algn="l">
              <a:lnSpc>
                <a:spcPct val="115000"/>
              </a:lnSpc>
              <a:spcBef>
                <a:spcPts val="600"/>
              </a:spcBef>
              <a:spcAft>
                <a:spcPts val="0"/>
              </a:spcAft>
              <a:buSzPts val="1800"/>
              <a:buChar char="▪"/>
            </a:pPr>
            <a:r>
              <a:rPr lang="en" sz="1800"/>
              <a:t>Titles: Barlow Bold</a:t>
            </a:r>
            <a:endParaRPr sz="1800"/>
          </a:p>
          <a:p>
            <a:pPr indent="-342900" lvl="0" marL="457200" rtl="0" algn="l">
              <a:lnSpc>
                <a:spcPct val="115000"/>
              </a:lnSpc>
              <a:spcBef>
                <a:spcPts val="0"/>
              </a:spcBef>
              <a:spcAft>
                <a:spcPts val="0"/>
              </a:spcAft>
              <a:buSzPts val="1800"/>
              <a:buChar char="▪"/>
            </a:pPr>
            <a:r>
              <a:rPr lang="en" sz="1800"/>
              <a:t>Body copy: Barlow Normal</a:t>
            </a:r>
            <a:endParaRPr sz="1800"/>
          </a:p>
          <a:p>
            <a:pPr indent="0" lvl="0" marL="0" rtl="0" algn="l">
              <a:lnSpc>
                <a:spcPct val="115000"/>
              </a:lnSpc>
              <a:spcBef>
                <a:spcPts val="600"/>
              </a:spcBef>
              <a:spcAft>
                <a:spcPts val="0"/>
              </a:spcAft>
              <a:buNone/>
            </a:pPr>
            <a:r>
              <a:rPr lang="en" sz="1800"/>
              <a:t>You can download the fonts on this page:</a:t>
            </a:r>
            <a:endParaRPr sz="1800"/>
          </a:p>
          <a:p>
            <a:pPr indent="0" lvl="0" marL="0" rtl="0" algn="l">
              <a:lnSpc>
                <a:spcPct val="115000"/>
              </a:lnSpc>
              <a:spcBef>
                <a:spcPts val="600"/>
              </a:spcBef>
              <a:spcAft>
                <a:spcPts val="0"/>
              </a:spcAft>
              <a:buNone/>
            </a:pPr>
            <a:r>
              <a:rPr lang="en" sz="1800" u="sng">
                <a:solidFill>
                  <a:srgbClr val="FFB000"/>
                </a:solidFill>
                <a:hlinkClick r:id="rId4"/>
              </a:rPr>
              <a:t>https://www.fontsquirrel.com/fonts/barlow</a:t>
            </a:r>
            <a:endParaRPr sz="1800">
              <a:solidFill>
                <a:srgbClr val="FFB000"/>
              </a:solidFill>
            </a:endParaRPr>
          </a:p>
          <a:p>
            <a:pPr indent="0" lvl="0" marL="0" rtl="0" algn="l">
              <a:lnSpc>
                <a:spcPct val="115000"/>
              </a:lnSpc>
              <a:spcBef>
                <a:spcPts val="600"/>
              </a:spcBef>
              <a:spcAft>
                <a:spcPts val="0"/>
              </a:spcAft>
              <a:buNone/>
            </a:pPr>
            <a:r>
              <a:t/>
            </a:r>
            <a:endParaRPr sz="1800"/>
          </a:p>
          <a:p>
            <a:pPr indent="0" lvl="0" marL="0" rtl="0" algn="l">
              <a:lnSpc>
                <a:spcPct val="115000"/>
              </a:lnSpc>
              <a:spcBef>
                <a:spcPts val="600"/>
              </a:spcBef>
              <a:spcAft>
                <a:spcPts val="0"/>
              </a:spcAft>
              <a:buNone/>
            </a:pPr>
            <a:r>
              <a:rPr lang="en" sz="1800"/>
              <a:t>Yolk yellow </a:t>
            </a:r>
            <a:r>
              <a:rPr b="1" lang="en" sz="1800">
                <a:solidFill>
                  <a:srgbClr val="FFB000"/>
                </a:solidFill>
              </a:rPr>
              <a:t>#ffb000</a:t>
            </a:r>
            <a:r>
              <a:rPr lang="en" sz="1800"/>
              <a:t> · Dark gray </a:t>
            </a:r>
            <a:r>
              <a:rPr b="1" lang="en" sz="1800"/>
              <a:t>#434343</a:t>
            </a:r>
            <a:endParaRPr b="1" sz="1800"/>
          </a:p>
        </p:txBody>
      </p:sp>
      <p:sp>
        <p:nvSpPr>
          <p:cNvPr id="695" name="Google Shape;695;p69"/>
          <p:cNvSpPr txBox="1"/>
          <p:nvPr/>
        </p:nvSpPr>
        <p:spPr>
          <a:xfrm>
            <a:off x="1556325" y="4262200"/>
            <a:ext cx="7085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999999"/>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rgbClr val="99999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rgbClr val="999999"/>
              </a:solidFill>
              <a:latin typeface="Barlow"/>
              <a:ea typeface="Barlow"/>
              <a:cs typeface="Barlow"/>
              <a:sym typeface="Barlow"/>
            </a:endParaRPr>
          </a:p>
          <a:p>
            <a:pPr indent="0" lvl="0" marL="0" rtl="0" algn="l">
              <a:spcBef>
                <a:spcPts val="0"/>
              </a:spcBef>
              <a:spcAft>
                <a:spcPts val="0"/>
              </a:spcAft>
              <a:buNone/>
            </a:pPr>
            <a:r>
              <a:t/>
            </a:r>
            <a:endParaRPr sz="1200">
              <a:solidFill>
                <a:srgbClr val="999999"/>
              </a:solidFill>
              <a:latin typeface="Barlow"/>
              <a:ea typeface="Barlow"/>
              <a:cs typeface="Barlow"/>
              <a:sym typeface="Barlow"/>
            </a:endParaRPr>
          </a:p>
        </p:txBody>
      </p:sp>
      <p:sp>
        <p:nvSpPr>
          <p:cNvPr id="696" name="Google Shape;696;p6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97" name="Google Shape;697;p69"/>
          <p:cNvGrpSpPr/>
          <p:nvPr/>
        </p:nvGrpSpPr>
        <p:grpSpPr>
          <a:xfrm>
            <a:off x="8176163" y="622213"/>
            <a:ext cx="349235" cy="349235"/>
            <a:chOff x="1922075" y="1629000"/>
            <a:chExt cx="437200" cy="437200"/>
          </a:xfrm>
        </p:grpSpPr>
        <p:sp>
          <p:nvSpPr>
            <p:cNvPr id="698" name="Google Shape;698;p69"/>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9"/>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B000"/>
        </a:solidFill>
      </p:bgPr>
    </p:bg>
    <p:spTree>
      <p:nvGrpSpPr>
        <p:cNvPr id="703" name="Shape 703"/>
        <p:cNvGrpSpPr/>
        <p:nvPr/>
      </p:nvGrpSpPr>
      <p:grpSpPr>
        <a:xfrm>
          <a:off x="0" y="0"/>
          <a:ext cx="0" cy="0"/>
          <a:chOff x="0" y="0"/>
          <a:chExt cx="0" cy="0"/>
        </a:xfrm>
      </p:grpSpPr>
      <p:grpSp>
        <p:nvGrpSpPr>
          <p:cNvPr id="704" name="Google Shape;704;p70"/>
          <p:cNvGrpSpPr/>
          <p:nvPr/>
        </p:nvGrpSpPr>
        <p:grpSpPr>
          <a:xfrm>
            <a:off x="1590622" y="439720"/>
            <a:ext cx="331662" cy="419450"/>
            <a:chOff x="584925" y="238125"/>
            <a:chExt cx="415200" cy="525100"/>
          </a:xfrm>
        </p:grpSpPr>
        <p:sp>
          <p:nvSpPr>
            <p:cNvPr id="705" name="Google Shape;705;p70"/>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0"/>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0"/>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0"/>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0"/>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0"/>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70"/>
          <p:cNvGrpSpPr/>
          <p:nvPr/>
        </p:nvGrpSpPr>
        <p:grpSpPr>
          <a:xfrm>
            <a:off x="2117351" y="500668"/>
            <a:ext cx="355087" cy="295596"/>
            <a:chOff x="1244325" y="314425"/>
            <a:chExt cx="444525" cy="370050"/>
          </a:xfrm>
        </p:grpSpPr>
        <p:sp>
          <p:nvSpPr>
            <p:cNvPr id="712" name="Google Shape;712;p70"/>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0"/>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70"/>
          <p:cNvGrpSpPr/>
          <p:nvPr/>
        </p:nvGrpSpPr>
        <p:grpSpPr>
          <a:xfrm>
            <a:off x="2663610" y="499210"/>
            <a:ext cx="339490" cy="298512"/>
            <a:chOff x="1928175" y="312600"/>
            <a:chExt cx="425000" cy="373700"/>
          </a:xfrm>
        </p:grpSpPr>
        <p:sp>
          <p:nvSpPr>
            <p:cNvPr id="715" name="Google Shape;715;p70"/>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0"/>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70"/>
          <p:cNvSpPr/>
          <p:nvPr/>
        </p:nvSpPr>
        <p:spPr>
          <a:xfrm>
            <a:off x="3232939" y="488502"/>
            <a:ext cx="278022" cy="319959"/>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0"/>
          <p:cNvSpPr/>
          <p:nvPr/>
        </p:nvSpPr>
        <p:spPr>
          <a:xfrm>
            <a:off x="3790439" y="489481"/>
            <a:ext cx="239999" cy="31800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70"/>
          <p:cNvGrpSpPr/>
          <p:nvPr/>
        </p:nvGrpSpPr>
        <p:grpSpPr>
          <a:xfrm>
            <a:off x="4253602" y="483614"/>
            <a:ext cx="390214" cy="329725"/>
            <a:chOff x="3918650" y="293075"/>
            <a:chExt cx="488500" cy="412775"/>
          </a:xfrm>
        </p:grpSpPr>
        <p:sp>
          <p:nvSpPr>
            <p:cNvPr id="720" name="Google Shape;720;p70"/>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0"/>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0"/>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70"/>
          <p:cNvGrpSpPr/>
          <p:nvPr/>
        </p:nvGrpSpPr>
        <p:grpSpPr>
          <a:xfrm>
            <a:off x="4826681" y="458731"/>
            <a:ext cx="320958" cy="379470"/>
            <a:chOff x="4636075" y="261925"/>
            <a:chExt cx="401800" cy="475050"/>
          </a:xfrm>
        </p:grpSpPr>
        <p:sp>
          <p:nvSpPr>
            <p:cNvPr id="724" name="Google Shape;724;p70"/>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0"/>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0"/>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0"/>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70"/>
          <p:cNvSpPr/>
          <p:nvPr/>
        </p:nvSpPr>
        <p:spPr>
          <a:xfrm>
            <a:off x="5342014" y="488003"/>
            <a:ext cx="367768" cy="320958"/>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 name="Google Shape;729;p70"/>
          <p:cNvGrpSpPr/>
          <p:nvPr/>
        </p:nvGrpSpPr>
        <p:grpSpPr>
          <a:xfrm>
            <a:off x="5903104" y="490444"/>
            <a:ext cx="321916" cy="315566"/>
            <a:chOff x="5983625" y="301625"/>
            <a:chExt cx="403000" cy="395050"/>
          </a:xfrm>
        </p:grpSpPr>
        <p:sp>
          <p:nvSpPr>
            <p:cNvPr id="730" name="Google Shape;730;p70"/>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0"/>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0"/>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0"/>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0"/>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0"/>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0"/>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0"/>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0"/>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0"/>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0"/>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0"/>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0"/>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0"/>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0"/>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0"/>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0"/>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0"/>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0"/>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0"/>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70"/>
          <p:cNvGrpSpPr/>
          <p:nvPr/>
        </p:nvGrpSpPr>
        <p:grpSpPr>
          <a:xfrm>
            <a:off x="6443991" y="487987"/>
            <a:ext cx="317044" cy="316564"/>
            <a:chOff x="6660750" y="298550"/>
            <a:chExt cx="396900" cy="396300"/>
          </a:xfrm>
        </p:grpSpPr>
        <p:sp>
          <p:nvSpPr>
            <p:cNvPr id="751" name="Google Shape;751;p70"/>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0"/>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70"/>
          <p:cNvGrpSpPr/>
          <p:nvPr/>
        </p:nvGrpSpPr>
        <p:grpSpPr>
          <a:xfrm>
            <a:off x="1590622" y="986459"/>
            <a:ext cx="331662" cy="401417"/>
            <a:chOff x="584925" y="922575"/>
            <a:chExt cx="415200" cy="502525"/>
          </a:xfrm>
        </p:grpSpPr>
        <p:sp>
          <p:nvSpPr>
            <p:cNvPr id="754" name="Google Shape;754;p70"/>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0"/>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0"/>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70"/>
          <p:cNvGrpSpPr/>
          <p:nvPr/>
        </p:nvGrpSpPr>
        <p:grpSpPr>
          <a:xfrm>
            <a:off x="2119308" y="977192"/>
            <a:ext cx="351192" cy="418491"/>
            <a:chOff x="1246775" y="910975"/>
            <a:chExt cx="439650" cy="523900"/>
          </a:xfrm>
        </p:grpSpPr>
        <p:sp>
          <p:nvSpPr>
            <p:cNvPr id="758" name="Google Shape;758;p70"/>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0"/>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0"/>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0"/>
          <p:cNvGrpSpPr/>
          <p:nvPr/>
        </p:nvGrpSpPr>
        <p:grpSpPr>
          <a:xfrm>
            <a:off x="2662153" y="1044491"/>
            <a:ext cx="342406" cy="284852"/>
            <a:chOff x="1926350" y="995225"/>
            <a:chExt cx="428650" cy="356600"/>
          </a:xfrm>
        </p:grpSpPr>
        <p:sp>
          <p:nvSpPr>
            <p:cNvPr id="762" name="Google Shape;762;p70"/>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0"/>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0"/>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0"/>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70"/>
          <p:cNvSpPr/>
          <p:nvPr/>
        </p:nvSpPr>
        <p:spPr>
          <a:xfrm>
            <a:off x="3204639" y="1020638"/>
            <a:ext cx="334617" cy="332660"/>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0"/>
          <p:cNvSpPr/>
          <p:nvPr/>
        </p:nvSpPr>
        <p:spPr>
          <a:xfrm>
            <a:off x="3743626" y="1037234"/>
            <a:ext cx="333619" cy="299490"/>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0"/>
          <p:cNvSpPr/>
          <p:nvPr/>
        </p:nvSpPr>
        <p:spPr>
          <a:xfrm>
            <a:off x="4286987" y="1039670"/>
            <a:ext cx="323873" cy="29459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0"/>
          <p:cNvSpPr/>
          <p:nvPr/>
        </p:nvSpPr>
        <p:spPr>
          <a:xfrm>
            <a:off x="4836199" y="1042586"/>
            <a:ext cx="302426" cy="28876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70"/>
          <p:cNvGrpSpPr/>
          <p:nvPr/>
        </p:nvGrpSpPr>
        <p:grpSpPr>
          <a:xfrm>
            <a:off x="5358802" y="1023044"/>
            <a:ext cx="333619" cy="334098"/>
            <a:chOff x="5302225" y="968375"/>
            <a:chExt cx="417650" cy="418250"/>
          </a:xfrm>
        </p:grpSpPr>
        <p:sp>
          <p:nvSpPr>
            <p:cNvPr id="771" name="Google Shape;771;p70"/>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0"/>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70"/>
          <p:cNvGrpSpPr/>
          <p:nvPr/>
        </p:nvGrpSpPr>
        <p:grpSpPr>
          <a:xfrm>
            <a:off x="5857253" y="985480"/>
            <a:ext cx="413619" cy="402875"/>
            <a:chOff x="5926225" y="921350"/>
            <a:chExt cx="517800" cy="504350"/>
          </a:xfrm>
        </p:grpSpPr>
        <p:sp>
          <p:nvSpPr>
            <p:cNvPr id="774" name="Google Shape;774;p70"/>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0"/>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70"/>
          <p:cNvGrpSpPr/>
          <p:nvPr/>
        </p:nvGrpSpPr>
        <p:grpSpPr>
          <a:xfrm>
            <a:off x="6409363" y="993288"/>
            <a:ext cx="386300" cy="387278"/>
            <a:chOff x="6617400" y="931125"/>
            <a:chExt cx="483600" cy="484825"/>
          </a:xfrm>
        </p:grpSpPr>
        <p:sp>
          <p:nvSpPr>
            <p:cNvPr id="777" name="Google Shape;777;p70"/>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0"/>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70"/>
          <p:cNvGrpSpPr/>
          <p:nvPr/>
        </p:nvGrpSpPr>
        <p:grpSpPr>
          <a:xfrm>
            <a:off x="1570133" y="1594645"/>
            <a:ext cx="372640" cy="261447"/>
            <a:chOff x="559275" y="1683950"/>
            <a:chExt cx="466500" cy="327300"/>
          </a:xfrm>
        </p:grpSpPr>
        <p:sp>
          <p:nvSpPr>
            <p:cNvPr id="780" name="Google Shape;780;p70"/>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0"/>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70"/>
          <p:cNvGrpSpPr/>
          <p:nvPr/>
        </p:nvGrpSpPr>
        <p:grpSpPr>
          <a:xfrm>
            <a:off x="2108584" y="1542962"/>
            <a:ext cx="372640" cy="364832"/>
            <a:chOff x="1233350" y="1619250"/>
            <a:chExt cx="466500" cy="456725"/>
          </a:xfrm>
        </p:grpSpPr>
        <p:sp>
          <p:nvSpPr>
            <p:cNvPr id="783" name="Google Shape;783;p70"/>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0"/>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0"/>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0"/>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70"/>
          <p:cNvGrpSpPr/>
          <p:nvPr/>
        </p:nvGrpSpPr>
        <p:grpSpPr>
          <a:xfrm>
            <a:off x="2658738" y="1550751"/>
            <a:ext cx="349235" cy="349235"/>
            <a:chOff x="1922075" y="1629000"/>
            <a:chExt cx="437200" cy="437200"/>
          </a:xfrm>
        </p:grpSpPr>
        <p:sp>
          <p:nvSpPr>
            <p:cNvPr id="788" name="Google Shape;788;p70"/>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0"/>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70"/>
          <p:cNvGrpSpPr/>
          <p:nvPr/>
        </p:nvGrpSpPr>
        <p:grpSpPr>
          <a:xfrm>
            <a:off x="3195731" y="1549293"/>
            <a:ext cx="352151" cy="352151"/>
            <a:chOff x="2594325" y="1627175"/>
            <a:chExt cx="440850" cy="440850"/>
          </a:xfrm>
        </p:grpSpPr>
        <p:sp>
          <p:nvSpPr>
            <p:cNvPr id="791" name="Google Shape;791;p70"/>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0"/>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0"/>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70"/>
          <p:cNvSpPr/>
          <p:nvPr/>
        </p:nvSpPr>
        <p:spPr>
          <a:xfrm>
            <a:off x="3749957" y="1564996"/>
            <a:ext cx="320958" cy="320938"/>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70"/>
          <p:cNvGrpSpPr/>
          <p:nvPr/>
        </p:nvGrpSpPr>
        <p:grpSpPr>
          <a:xfrm>
            <a:off x="4305803" y="1522953"/>
            <a:ext cx="285811" cy="404832"/>
            <a:chOff x="3984000" y="1594200"/>
            <a:chExt cx="357800" cy="506800"/>
          </a:xfrm>
        </p:grpSpPr>
        <p:sp>
          <p:nvSpPr>
            <p:cNvPr id="796" name="Google Shape;796;p70"/>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0"/>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0"/>
          <p:cNvGrpSpPr/>
          <p:nvPr/>
        </p:nvGrpSpPr>
        <p:grpSpPr>
          <a:xfrm>
            <a:off x="4798883" y="1609762"/>
            <a:ext cx="376554" cy="231213"/>
            <a:chOff x="4601275" y="1702875"/>
            <a:chExt cx="471400" cy="289450"/>
          </a:xfrm>
        </p:grpSpPr>
        <p:sp>
          <p:nvSpPr>
            <p:cNvPr id="799" name="Google Shape;799;p70"/>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0"/>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0"/>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0"/>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0"/>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70"/>
          <p:cNvGrpSpPr/>
          <p:nvPr/>
        </p:nvGrpSpPr>
        <p:grpSpPr>
          <a:xfrm>
            <a:off x="5355387" y="1553187"/>
            <a:ext cx="340449" cy="344363"/>
            <a:chOff x="5297950" y="1632050"/>
            <a:chExt cx="426200" cy="431100"/>
          </a:xfrm>
        </p:grpSpPr>
        <p:sp>
          <p:nvSpPr>
            <p:cNvPr id="805" name="Google Shape;805;p70"/>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0"/>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70"/>
          <p:cNvGrpSpPr/>
          <p:nvPr/>
        </p:nvGrpSpPr>
        <p:grpSpPr>
          <a:xfrm>
            <a:off x="5892859" y="1542962"/>
            <a:ext cx="342406" cy="364832"/>
            <a:chOff x="5970800" y="1619250"/>
            <a:chExt cx="428650" cy="456725"/>
          </a:xfrm>
        </p:grpSpPr>
        <p:sp>
          <p:nvSpPr>
            <p:cNvPr id="808" name="Google Shape;808;p70"/>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0"/>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0"/>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0"/>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0"/>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70"/>
          <p:cNvGrpSpPr/>
          <p:nvPr/>
        </p:nvGrpSpPr>
        <p:grpSpPr>
          <a:xfrm>
            <a:off x="6415714" y="1538569"/>
            <a:ext cx="383843" cy="350194"/>
            <a:chOff x="6625350" y="1613750"/>
            <a:chExt cx="480525" cy="438400"/>
          </a:xfrm>
        </p:grpSpPr>
        <p:sp>
          <p:nvSpPr>
            <p:cNvPr id="814" name="Google Shape;814;p70"/>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0"/>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0"/>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0"/>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0"/>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70"/>
          <p:cNvGrpSpPr/>
          <p:nvPr/>
        </p:nvGrpSpPr>
        <p:grpSpPr>
          <a:xfrm>
            <a:off x="1611591" y="2108233"/>
            <a:ext cx="289725" cy="311193"/>
            <a:chOff x="611175" y="2326900"/>
            <a:chExt cx="362700" cy="389575"/>
          </a:xfrm>
        </p:grpSpPr>
        <p:sp>
          <p:nvSpPr>
            <p:cNvPr id="820" name="Google Shape;820;p70"/>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0"/>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0"/>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0"/>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 name="Google Shape;824;p70"/>
          <p:cNvSpPr/>
          <p:nvPr/>
        </p:nvSpPr>
        <p:spPr>
          <a:xfrm>
            <a:off x="2142303" y="2111271"/>
            <a:ext cx="305341" cy="30534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0"/>
          <p:cNvSpPr/>
          <p:nvPr/>
        </p:nvSpPr>
        <p:spPr>
          <a:xfrm>
            <a:off x="2680790" y="2111271"/>
            <a:ext cx="305341" cy="30534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p:nvPr/>
        </p:nvSpPr>
        <p:spPr>
          <a:xfrm>
            <a:off x="3219278" y="2111271"/>
            <a:ext cx="305341" cy="30534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70"/>
          <p:cNvGrpSpPr/>
          <p:nvPr/>
        </p:nvGrpSpPr>
        <p:grpSpPr>
          <a:xfrm>
            <a:off x="3828800" y="2058488"/>
            <a:ext cx="162915" cy="406789"/>
            <a:chOff x="3386850" y="2264625"/>
            <a:chExt cx="203950" cy="509250"/>
          </a:xfrm>
        </p:grpSpPr>
        <p:sp>
          <p:nvSpPr>
            <p:cNvPr id="828" name="Google Shape;828;p70"/>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70"/>
          <p:cNvGrpSpPr/>
          <p:nvPr/>
        </p:nvGrpSpPr>
        <p:grpSpPr>
          <a:xfrm>
            <a:off x="4920340" y="2110190"/>
            <a:ext cx="133639" cy="303384"/>
            <a:chOff x="4753325" y="2329350"/>
            <a:chExt cx="167300" cy="379800"/>
          </a:xfrm>
        </p:grpSpPr>
        <p:sp>
          <p:nvSpPr>
            <p:cNvPr id="831" name="Google Shape;831;p70"/>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0"/>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70"/>
          <p:cNvGrpSpPr/>
          <p:nvPr/>
        </p:nvGrpSpPr>
        <p:grpSpPr>
          <a:xfrm>
            <a:off x="4379433" y="2060425"/>
            <a:ext cx="138552" cy="402895"/>
            <a:chOff x="4076175" y="2267050"/>
            <a:chExt cx="173450" cy="504375"/>
          </a:xfrm>
        </p:grpSpPr>
        <p:sp>
          <p:nvSpPr>
            <p:cNvPr id="834" name="Google Shape;834;p70"/>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0"/>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70"/>
          <p:cNvSpPr/>
          <p:nvPr/>
        </p:nvSpPr>
        <p:spPr>
          <a:xfrm>
            <a:off x="5373229" y="2102983"/>
            <a:ext cx="305341" cy="321916"/>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70"/>
          <p:cNvGrpSpPr/>
          <p:nvPr/>
        </p:nvGrpSpPr>
        <p:grpSpPr>
          <a:xfrm>
            <a:off x="5896274" y="2108713"/>
            <a:ext cx="335576" cy="310214"/>
            <a:chOff x="5975075" y="2327500"/>
            <a:chExt cx="420100" cy="388350"/>
          </a:xfrm>
        </p:grpSpPr>
        <p:sp>
          <p:nvSpPr>
            <p:cNvPr id="838" name="Google Shape;838;p70"/>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0"/>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70"/>
          <p:cNvGrpSpPr/>
          <p:nvPr/>
        </p:nvGrpSpPr>
        <p:grpSpPr>
          <a:xfrm>
            <a:off x="6499588" y="2099447"/>
            <a:ext cx="205851" cy="335576"/>
            <a:chOff x="6730350" y="2315900"/>
            <a:chExt cx="257700" cy="420100"/>
          </a:xfrm>
        </p:grpSpPr>
        <p:sp>
          <p:nvSpPr>
            <p:cNvPr id="841" name="Google Shape;841;p70"/>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0"/>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0"/>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0"/>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0"/>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70"/>
          <p:cNvGrpSpPr/>
          <p:nvPr/>
        </p:nvGrpSpPr>
        <p:grpSpPr>
          <a:xfrm>
            <a:off x="1704252" y="2612056"/>
            <a:ext cx="104403" cy="380448"/>
            <a:chOff x="727175" y="2957625"/>
            <a:chExt cx="130700" cy="476275"/>
          </a:xfrm>
        </p:grpSpPr>
        <p:sp>
          <p:nvSpPr>
            <p:cNvPr id="847" name="Google Shape;847;p70"/>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0"/>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70"/>
          <p:cNvSpPr/>
          <p:nvPr/>
        </p:nvSpPr>
        <p:spPr>
          <a:xfrm>
            <a:off x="2673481" y="2597093"/>
            <a:ext cx="319959" cy="410683"/>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0"/>
          <p:cNvSpPr/>
          <p:nvPr/>
        </p:nvSpPr>
        <p:spPr>
          <a:xfrm>
            <a:off x="2176454" y="2597093"/>
            <a:ext cx="237044" cy="410683"/>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 name="Google Shape;851;p70"/>
          <p:cNvGrpSpPr/>
          <p:nvPr/>
        </p:nvGrpSpPr>
        <p:grpSpPr>
          <a:xfrm>
            <a:off x="3186944" y="2624238"/>
            <a:ext cx="369725" cy="356065"/>
            <a:chOff x="2583325" y="2972875"/>
            <a:chExt cx="462850" cy="445750"/>
          </a:xfrm>
        </p:grpSpPr>
        <p:sp>
          <p:nvSpPr>
            <p:cNvPr id="852" name="Google Shape;852;p70"/>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0"/>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70"/>
          <p:cNvGrpSpPr/>
          <p:nvPr/>
        </p:nvGrpSpPr>
        <p:grpSpPr>
          <a:xfrm>
            <a:off x="3712714" y="2677418"/>
            <a:ext cx="395086" cy="249725"/>
            <a:chOff x="3241525" y="3039450"/>
            <a:chExt cx="494600" cy="312625"/>
          </a:xfrm>
        </p:grpSpPr>
        <p:sp>
          <p:nvSpPr>
            <p:cNvPr id="855" name="Google Shape;855;p70"/>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0"/>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70"/>
          <p:cNvSpPr/>
          <p:nvPr/>
        </p:nvSpPr>
        <p:spPr>
          <a:xfrm>
            <a:off x="4817665" y="2632702"/>
            <a:ext cx="339490" cy="33947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 name="Google Shape;858;p70"/>
          <p:cNvGrpSpPr/>
          <p:nvPr/>
        </p:nvGrpSpPr>
        <p:grpSpPr>
          <a:xfrm>
            <a:off x="5321238" y="2651078"/>
            <a:ext cx="408746" cy="302406"/>
            <a:chOff x="5255200" y="3006475"/>
            <a:chExt cx="511700" cy="378575"/>
          </a:xfrm>
        </p:grpSpPr>
        <p:sp>
          <p:nvSpPr>
            <p:cNvPr id="859" name="Google Shape;859;p70"/>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0"/>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70"/>
          <p:cNvGrpSpPr/>
          <p:nvPr/>
        </p:nvGrpSpPr>
        <p:grpSpPr>
          <a:xfrm>
            <a:off x="4283357" y="2633524"/>
            <a:ext cx="330703" cy="337513"/>
            <a:chOff x="3955900" y="2984500"/>
            <a:chExt cx="414000" cy="422525"/>
          </a:xfrm>
        </p:grpSpPr>
        <p:sp>
          <p:nvSpPr>
            <p:cNvPr id="862" name="Google Shape;862;p70"/>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0"/>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0"/>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70"/>
          <p:cNvSpPr/>
          <p:nvPr/>
        </p:nvSpPr>
        <p:spPr>
          <a:xfrm>
            <a:off x="1573579" y="3195573"/>
            <a:ext cx="369705" cy="290703"/>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0"/>
          <p:cNvSpPr/>
          <p:nvPr/>
        </p:nvSpPr>
        <p:spPr>
          <a:xfrm>
            <a:off x="5935622" y="2617084"/>
            <a:ext cx="257533" cy="370703"/>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70"/>
          <p:cNvGrpSpPr/>
          <p:nvPr/>
        </p:nvGrpSpPr>
        <p:grpSpPr>
          <a:xfrm>
            <a:off x="6476183" y="2628632"/>
            <a:ext cx="252660" cy="359001"/>
            <a:chOff x="6701050" y="2978375"/>
            <a:chExt cx="316300" cy="449425"/>
          </a:xfrm>
        </p:grpSpPr>
        <p:sp>
          <p:nvSpPr>
            <p:cNvPr id="868" name="Google Shape;868;p70"/>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0"/>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70"/>
          <p:cNvGrpSpPr/>
          <p:nvPr/>
        </p:nvGrpSpPr>
        <p:grpSpPr>
          <a:xfrm>
            <a:off x="2114915" y="3219764"/>
            <a:ext cx="359979" cy="241937"/>
            <a:chOff x="1241275" y="3718400"/>
            <a:chExt cx="450650" cy="302875"/>
          </a:xfrm>
        </p:grpSpPr>
        <p:sp>
          <p:nvSpPr>
            <p:cNvPr id="871" name="Google Shape;871;p70"/>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0"/>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0"/>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0"/>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70"/>
          <p:cNvGrpSpPr/>
          <p:nvPr/>
        </p:nvGrpSpPr>
        <p:grpSpPr>
          <a:xfrm>
            <a:off x="2658258" y="3201231"/>
            <a:ext cx="350194" cy="279480"/>
            <a:chOff x="1921475" y="3695200"/>
            <a:chExt cx="438400" cy="349875"/>
          </a:xfrm>
        </p:grpSpPr>
        <p:sp>
          <p:nvSpPr>
            <p:cNvPr id="876" name="Google Shape;876;p70"/>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0"/>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0"/>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70"/>
          <p:cNvGrpSpPr/>
          <p:nvPr/>
        </p:nvGrpSpPr>
        <p:grpSpPr>
          <a:xfrm>
            <a:off x="3200124" y="3196838"/>
            <a:ext cx="343364" cy="287788"/>
            <a:chOff x="2599825" y="3689700"/>
            <a:chExt cx="429850" cy="360275"/>
          </a:xfrm>
        </p:grpSpPr>
        <p:sp>
          <p:nvSpPr>
            <p:cNvPr id="880" name="Google Shape;880;p70"/>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0"/>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70"/>
          <p:cNvGrpSpPr/>
          <p:nvPr/>
        </p:nvGrpSpPr>
        <p:grpSpPr>
          <a:xfrm>
            <a:off x="3755151" y="3167083"/>
            <a:ext cx="310214" cy="323873"/>
            <a:chOff x="3294650" y="3652450"/>
            <a:chExt cx="388350" cy="405450"/>
          </a:xfrm>
        </p:grpSpPr>
        <p:sp>
          <p:nvSpPr>
            <p:cNvPr id="883" name="Google Shape;883;p70"/>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0"/>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0"/>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70"/>
          <p:cNvGrpSpPr/>
          <p:nvPr/>
        </p:nvGrpSpPr>
        <p:grpSpPr>
          <a:xfrm>
            <a:off x="4267761" y="3208061"/>
            <a:ext cx="361896" cy="265341"/>
            <a:chOff x="3936375" y="3703750"/>
            <a:chExt cx="453050" cy="332175"/>
          </a:xfrm>
        </p:grpSpPr>
        <p:sp>
          <p:nvSpPr>
            <p:cNvPr id="887" name="Google Shape;887;p70"/>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0"/>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0"/>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0"/>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0"/>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70"/>
          <p:cNvGrpSpPr/>
          <p:nvPr/>
        </p:nvGrpSpPr>
        <p:grpSpPr>
          <a:xfrm>
            <a:off x="4806212" y="3208061"/>
            <a:ext cx="361896" cy="265341"/>
            <a:chOff x="4610450" y="3703750"/>
            <a:chExt cx="453050" cy="332175"/>
          </a:xfrm>
        </p:grpSpPr>
        <p:sp>
          <p:nvSpPr>
            <p:cNvPr id="893" name="Google Shape;893;p70"/>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0"/>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70"/>
          <p:cNvGrpSpPr/>
          <p:nvPr/>
        </p:nvGrpSpPr>
        <p:grpSpPr>
          <a:xfrm>
            <a:off x="5357344" y="3181241"/>
            <a:ext cx="336534" cy="318981"/>
            <a:chOff x="5300400" y="3670175"/>
            <a:chExt cx="421300" cy="399325"/>
          </a:xfrm>
        </p:grpSpPr>
        <p:sp>
          <p:nvSpPr>
            <p:cNvPr id="896" name="Google Shape;896;p70"/>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0"/>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0"/>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0"/>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0"/>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70"/>
          <p:cNvSpPr/>
          <p:nvPr/>
        </p:nvSpPr>
        <p:spPr>
          <a:xfrm>
            <a:off x="5877086" y="3153633"/>
            <a:ext cx="374597" cy="374577"/>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70"/>
          <p:cNvGrpSpPr/>
          <p:nvPr/>
        </p:nvGrpSpPr>
        <p:grpSpPr>
          <a:xfrm>
            <a:off x="6439119" y="3177327"/>
            <a:ext cx="326789" cy="326809"/>
            <a:chOff x="6654650" y="3665275"/>
            <a:chExt cx="409100" cy="409125"/>
          </a:xfrm>
        </p:grpSpPr>
        <p:sp>
          <p:nvSpPr>
            <p:cNvPr id="903" name="Google Shape;903;p70"/>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0"/>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70"/>
          <p:cNvGrpSpPr/>
          <p:nvPr/>
        </p:nvGrpSpPr>
        <p:grpSpPr>
          <a:xfrm>
            <a:off x="1579399" y="3702119"/>
            <a:ext cx="354108" cy="354128"/>
            <a:chOff x="570875" y="4322250"/>
            <a:chExt cx="443300" cy="443325"/>
          </a:xfrm>
        </p:grpSpPr>
        <p:sp>
          <p:nvSpPr>
            <p:cNvPr id="906" name="Google Shape;906;p70"/>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0"/>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0"/>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0"/>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70"/>
          <p:cNvSpPr/>
          <p:nvPr/>
        </p:nvSpPr>
        <p:spPr>
          <a:xfrm>
            <a:off x="2103279" y="3771126"/>
            <a:ext cx="383384" cy="21657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70"/>
          <p:cNvGrpSpPr/>
          <p:nvPr/>
        </p:nvGrpSpPr>
        <p:grpSpPr>
          <a:xfrm>
            <a:off x="2704589" y="3675798"/>
            <a:ext cx="257533" cy="406769"/>
            <a:chOff x="1979475" y="4289300"/>
            <a:chExt cx="322400" cy="509225"/>
          </a:xfrm>
        </p:grpSpPr>
        <p:sp>
          <p:nvSpPr>
            <p:cNvPr id="912" name="Google Shape;912;p70"/>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0"/>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0"/>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70"/>
          <p:cNvGrpSpPr/>
          <p:nvPr/>
        </p:nvGrpSpPr>
        <p:grpSpPr>
          <a:xfrm>
            <a:off x="3220114" y="3681150"/>
            <a:ext cx="303864" cy="396065"/>
            <a:chOff x="2624850" y="4296000"/>
            <a:chExt cx="380400" cy="495825"/>
          </a:xfrm>
        </p:grpSpPr>
        <p:sp>
          <p:nvSpPr>
            <p:cNvPr id="916" name="Google Shape;916;p70"/>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0"/>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0"/>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70"/>
          <p:cNvSpPr/>
          <p:nvPr/>
        </p:nvSpPr>
        <p:spPr>
          <a:xfrm>
            <a:off x="4286507" y="3716984"/>
            <a:ext cx="324832" cy="324852"/>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0"/>
          <p:cNvSpPr/>
          <p:nvPr/>
        </p:nvSpPr>
        <p:spPr>
          <a:xfrm>
            <a:off x="3748020" y="3737474"/>
            <a:ext cx="324832" cy="28387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0"/>
          <p:cNvSpPr/>
          <p:nvPr/>
        </p:nvSpPr>
        <p:spPr>
          <a:xfrm>
            <a:off x="4823517" y="3715526"/>
            <a:ext cx="327788" cy="327768"/>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70"/>
          <p:cNvGrpSpPr/>
          <p:nvPr/>
        </p:nvGrpSpPr>
        <p:grpSpPr>
          <a:xfrm>
            <a:off x="5337833" y="3720172"/>
            <a:ext cx="375556" cy="318022"/>
            <a:chOff x="5275975" y="4344850"/>
            <a:chExt cx="470150" cy="398125"/>
          </a:xfrm>
        </p:grpSpPr>
        <p:sp>
          <p:nvSpPr>
            <p:cNvPr id="923" name="Google Shape;923;p70"/>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0"/>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0"/>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70"/>
          <p:cNvSpPr/>
          <p:nvPr/>
        </p:nvSpPr>
        <p:spPr>
          <a:xfrm>
            <a:off x="5895619" y="3710653"/>
            <a:ext cx="337533" cy="337513"/>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 name="Google Shape;927;p70"/>
          <p:cNvGrpSpPr/>
          <p:nvPr/>
        </p:nvGrpSpPr>
        <p:grpSpPr>
          <a:xfrm>
            <a:off x="6429353" y="3694331"/>
            <a:ext cx="346320" cy="369705"/>
            <a:chOff x="6642425" y="4312500"/>
            <a:chExt cx="433550" cy="462825"/>
          </a:xfrm>
        </p:grpSpPr>
        <p:sp>
          <p:nvSpPr>
            <p:cNvPr id="928" name="Google Shape;928;p70"/>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0"/>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0"/>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70"/>
          <p:cNvSpPr/>
          <p:nvPr/>
        </p:nvSpPr>
        <p:spPr>
          <a:xfrm>
            <a:off x="1534075" y="4286685"/>
            <a:ext cx="444812" cy="262426"/>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70"/>
          <p:cNvGrpSpPr/>
          <p:nvPr/>
        </p:nvGrpSpPr>
        <p:grpSpPr>
          <a:xfrm>
            <a:off x="2117351" y="4243026"/>
            <a:ext cx="355087" cy="349235"/>
            <a:chOff x="1244325" y="4999400"/>
            <a:chExt cx="444525" cy="437200"/>
          </a:xfrm>
        </p:grpSpPr>
        <p:sp>
          <p:nvSpPr>
            <p:cNvPr id="933" name="Google Shape;933;p70"/>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0"/>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0"/>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0"/>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0"/>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70"/>
          <p:cNvGrpSpPr/>
          <p:nvPr/>
        </p:nvGrpSpPr>
        <p:grpSpPr>
          <a:xfrm>
            <a:off x="2687514" y="4231803"/>
            <a:ext cx="291682" cy="371662"/>
            <a:chOff x="1958100" y="4985350"/>
            <a:chExt cx="365150" cy="465275"/>
          </a:xfrm>
        </p:grpSpPr>
        <p:sp>
          <p:nvSpPr>
            <p:cNvPr id="939" name="Google Shape;939;p70"/>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0"/>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0"/>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70"/>
          <p:cNvGrpSpPr/>
          <p:nvPr/>
        </p:nvGrpSpPr>
        <p:grpSpPr>
          <a:xfrm>
            <a:off x="3204498" y="4245942"/>
            <a:ext cx="334617" cy="343863"/>
            <a:chOff x="2605300" y="5003050"/>
            <a:chExt cx="418900" cy="430475"/>
          </a:xfrm>
        </p:grpSpPr>
        <p:sp>
          <p:nvSpPr>
            <p:cNvPr id="943" name="Google Shape;943;p70"/>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0"/>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0"/>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70"/>
          <p:cNvGrpSpPr/>
          <p:nvPr/>
        </p:nvGrpSpPr>
        <p:grpSpPr>
          <a:xfrm>
            <a:off x="3710278" y="4253271"/>
            <a:ext cx="399959" cy="328746"/>
            <a:chOff x="3238475" y="5012225"/>
            <a:chExt cx="500700" cy="411550"/>
          </a:xfrm>
        </p:grpSpPr>
        <p:sp>
          <p:nvSpPr>
            <p:cNvPr id="947" name="Google Shape;947;p70"/>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0"/>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0"/>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0"/>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0"/>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70"/>
          <p:cNvGrpSpPr/>
          <p:nvPr/>
        </p:nvGrpSpPr>
        <p:grpSpPr>
          <a:xfrm>
            <a:off x="4767670" y="4218144"/>
            <a:ext cx="438981" cy="398981"/>
            <a:chOff x="4562200" y="4968250"/>
            <a:chExt cx="549550" cy="499475"/>
          </a:xfrm>
        </p:grpSpPr>
        <p:sp>
          <p:nvSpPr>
            <p:cNvPr id="953" name="Google Shape;953;p70"/>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0"/>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0"/>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0"/>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0"/>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70"/>
          <p:cNvGrpSpPr/>
          <p:nvPr/>
        </p:nvGrpSpPr>
        <p:grpSpPr>
          <a:xfrm>
            <a:off x="4296537" y="4240590"/>
            <a:ext cx="304343" cy="353609"/>
            <a:chOff x="3972400" y="4996350"/>
            <a:chExt cx="381000" cy="442675"/>
          </a:xfrm>
        </p:grpSpPr>
        <p:sp>
          <p:nvSpPr>
            <p:cNvPr id="959" name="Google Shape;959;p70"/>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0"/>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70"/>
          <p:cNvGrpSpPr/>
          <p:nvPr/>
        </p:nvGrpSpPr>
        <p:grpSpPr>
          <a:xfrm>
            <a:off x="5310035" y="4210835"/>
            <a:ext cx="431172" cy="413599"/>
            <a:chOff x="5241175" y="4959100"/>
            <a:chExt cx="539775" cy="517775"/>
          </a:xfrm>
        </p:grpSpPr>
        <p:sp>
          <p:nvSpPr>
            <p:cNvPr id="962" name="Google Shape;962;p70"/>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0"/>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0"/>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0"/>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0"/>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0"/>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70"/>
          <p:cNvSpPr/>
          <p:nvPr/>
        </p:nvSpPr>
        <p:spPr>
          <a:xfrm>
            <a:off x="5874650" y="4313028"/>
            <a:ext cx="379470" cy="209745"/>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70"/>
          <p:cNvGrpSpPr/>
          <p:nvPr/>
        </p:nvGrpSpPr>
        <p:grpSpPr>
          <a:xfrm>
            <a:off x="6463502" y="4272282"/>
            <a:ext cx="276565" cy="318022"/>
            <a:chOff x="6685175" y="5036025"/>
            <a:chExt cx="346225" cy="398125"/>
          </a:xfrm>
        </p:grpSpPr>
        <p:sp>
          <p:nvSpPr>
            <p:cNvPr id="970" name="Google Shape;970;p70"/>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0"/>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0"/>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0"/>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0"/>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70"/>
          <p:cNvGrpSpPr/>
          <p:nvPr/>
        </p:nvGrpSpPr>
        <p:grpSpPr>
          <a:xfrm>
            <a:off x="7089643" y="2411824"/>
            <a:ext cx="432570" cy="421334"/>
            <a:chOff x="5926225" y="921350"/>
            <a:chExt cx="517800" cy="504350"/>
          </a:xfrm>
        </p:grpSpPr>
        <p:sp>
          <p:nvSpPr>
            <p:cNvPr id="976" name="Google Shape;976;p70"/>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977" name="Google Shape;977;p70"/>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978" name="Google Shape;978;p70"/>
          <p:cNvSpPr/>
          <p:nvPr/>
        </p:nvSpPr>
        <p:spPr>
          <a:xfrm>
            <a:off x="7283563" y="2647881"/>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70"/>
          <p:cNvGrpSpPr/>
          <p:nvPr/>
        </p:nvGrpSpPr>
        <p:grpSpPr>
          <a:xfrm>
            <a:off x="7974630" y="2391204"/>
            <a:ext cx="432570" cy="421334"/>
            <a:chOff x="5926225" y="921350"/>
            <a:chExt cx="517800" cy="504350"/>
          </a:xfrm>
        </p:grpSpPr>
        <p:sp>
          <p:nvSpPr>
            <p:cNvPr id="980" name="Google Shape;980;p70"/>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99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0"/>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99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70"/>
          <p:cNvSpPr/>
          <p:nvPr/>
        </p:nvSpPr>
        <p:spPr>
          <a:xfrm>
            <a:off x="8168551" y="2627261"/>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 name="Google Shape;983;p70"/>
          <p:cNvGrpSpPr/>
          <p:nvPr/>
        </p:nvGrpSpPr>
        <p:grpSpPr>
          <a:xfrm>
            <a:off x="7089910" y="3140246"/>
            <a:ext cx="1075937" cy="1047989"/>
            <a:chOff x="5926225" y="921350"/>
            <a:chExt cx="517800" cy="504350"/>
          </a:xfrm>
        </p:grpSpPr>
        <p:sp>
          <p:nvSpPr>
            <p:cNvPr id="984" name="Google Shape;984;p70"/>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cap="flat" cmpd="sng" w="28575">
              <a:solidFill>
                <a:srgbClr val="FFB0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0"/>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cap="flat" cmpd="sng" w="28575">
              <a:solidFill>
                <a:srgbClr val="FFB0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70"/>
          <p:cNvSpPr/>
          <p:nvPr/>
        </p:nvSpPr>
        <p:spPr>
          <a:xfrm>
            <a:off x="7572223" y="3727343"/>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6D9EEB"/>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0"/>
          <p:cNvSpPr txBox="1"/>
          <p:nvPr/>
        </p:nvSpPr>
        <p:spPr>
          <a:xfrm>
            <a:off x="6978600" y="312075"/>
            <a:ext cx="1771800" cy="15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434343"/>
                </a:solidFill>
                <a:latin typeface="Barlow"/>
                <a:ea typeface="Barlow"/>
                <a:cs typeface="Barlow"/>
                <a:sym typeface="Barlow"/>
              </a:rPr>
              <a:t>SlidesCarnival icons are editable shapes</a:t>
            </a:r>
            <a:r>
              <a:rPr lang="en" sz="900">
                <a:solidFill>
                  <a:srgbClr val="434343"/>
                </a:solidFill>
                <a:latin typeface="Barlow"/>
                <a:ea typeface="Barlow"/>
                <a:cs typeface="Barlow"/>
                <a:sym typeface="Barlow"/>
              </a:rPr>
              <a:t>. </a:t>
            </a:r>
            <a:endParaRPr sz="900">
              <a:solidFill>
                <a:srgbClr val="434343"/>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900">
              <a:solidFill>
                <a:srgbClr val="434343"/>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900">
                <a:solidFill>
                  <a:srgbClr val="434343"/>
                </a:solidFill>
                <a:latin typeface="Barlow"/>
                <a:ea typeface="Barlow"/>
                <a:cs typeface="Barlow"/>
                <a:sym typeface="Barlow"/>
              </a:rPr>
              <a:t>This means that you can:</a:t>
            </a:r>
            <a:endParaRPr sz="900">
              <a:solidFill>
                <a:srgbClr val="434343"/>
              </a:solidFill>
              <a:latin typeface="Barlow"/>
              <a:ea typeface="Barlow"/>
              <a:cs typeface="Barlow"/>
              <a:sym typeface="Barlow"/>
            </a:endParaRPr>
          </a:p>
          <a:p>
            <a:pPr indent="-285750" lvl="0" marL="457200" rtl="0" algn="l">
              <a:spcBef>
                <a:spcPts val="0"/>
              </a:spcBef>
              <a:spcAft>
                <a:spcPts val="0"/>
              </a:spcAft>
              <a:buClr>
                <a:srgbClr val="434343"/>
              </a:buClr>
              <a:buSzPts val="900"/>
              <a:buFont typeface="Barlow"/>
              <a:buChar char="●"/>
            </a:pPr>
            <a:r>
              <a:rPr lang="en" sz="900">
                <a:solidFill>
                  <a:srgbClr val="434343"/>
                </a:solidFill>
                <a:latin typeface="Barlow"/>
                <a:ea typeface="Barlow"/>
                <a:cs typeface="Barlow"/>
                <a:sym typeface="Barlow"/>
              </a:rPr>
              <a:t>Resize them without losing quality.</a:t>
            </a:r>
            <a:endParaRPr sz="900">
              <a:solidFill>
                <a:srgbClr val="434343"/>
              </a:solidFill>
              <a:latin typeface="Barlow"/>
              <a:ea typeface="Barlow"/>
              <a:cs typeface="Barlow"/>
              <a:sym typeface="Barlow"/>
            </a:endParaRPr>
          </a:p>
          <a:p>
            <a:pPr indent="-285750" lvl="0" marL="457200" rtl="0" algn="l">
              <a:spcBef>
                <a:spcPts val="0"/>
              </a:spcBef>
              <a:spcAft>
                <a:spcPts val="0"/>
              </a:spcAft>
              <a:buClr>
                <a:srgbClr val="434343"/>
              </a:buClr>
              <a:buSzPts val="900"/>
              <a:buFont typeface="Barlow"/>
              <a:buChar char="●"/>
            </a:pPr>
            <a:r>
              <a:rPr lang="en" sz="900">
                <a:solidFill>
                  <a:srgbClr val="434343"/>
                </a:solidFill>
                <a:latin typeface="Barlow"/>
                <a:ea typeface="Barlow"/>
                <a:cs typeface="Barlow"/>
                <a:sym typeface="Barlow"/>
              </a:rPr>
              <a:t>Change fill color and opacity.</a:t>
            </a:r>
            <a:endParaRPr sz="900">
              <a:solidFill>
                <a:srgbClr val="434343"/>
              </a:solidFill>
              <a:latin typeface="Barlow"/>
              <a:ea typeface="Barlow"/>
              <a:cs typeface="Barlow"/>
              <a:sym typeface="Barlow"/>
            </a:endParaRPr>
          </a:p>
          <a:p>
            <a:pPr indent="-285750" lvl="0" marL="457200" rtl="0" algn="l">
              <a:spcBef>
                <a:spcPts val="0"/>
              </a:spcBef>
              <a:spcAft>
                <a:spcPts val="0"/>
              </a:spcAft>
              <a:buClr>
                <a:srgbClr val="434343"/>
              </a:buClr>
              <a:buSzPts val="900"/>
              <a:buFont typeface="Barlow"/>
              <a:buChar char="●"/>
            </a:pPr>
            <a:r>
              <a:rPr lang="en" sz="900">
                <a:solidFill>
                  <a:srgbClr val="434343"/>
                </a:solidFill>
                <a:latin typeface="Barlow"/>
                <a:ea typeface="Barlow"/>
                <a:cs typeface="Barlow"/>
                <a:sym typeface="Barlow"/>
              </a:rPr>
              <a:t>Change line color, width and style.</a:t>
            </a:r>
            <a:endParaRPr sz="900">
              <a:solidFill>
                <a:srgbClr val="434343"/>
              </a:solidFill>
              <a:latin typeface="Barlow"/>
              <a:ea typeface="Barlow"/>
              <a:cs typeface="Barlow"/>
              <a:sym typeface="Barlow"/>
            </a:endParaRPr>
          </a:p>
          <a:p>
            <a:pPr indent="0" lvl="0" marL="0" rtl="0" algn="l">
              <a:spcBef>
                <a:spcPts val="0"/>
              </a:spcBef>
              <a:spcAft>
                <a:spcPts val="0"/>
              </a:spcAft>
              <a:buNone/>
            </a:pPr>
            <a:r>
              <a:t/>
            </a:r>
            <a:endParaRPr sz="900">
              <a:solidFill>
                <a:srgbClr val="434343"/>
              </a:solidFill>
              <a:latin typeface="Barlow"/>
              <a:ea typeface="Barlow"/>
              <a:cs typeface="Barlow"/>
              <a:sym typeface="Barlow"/>
            </a:endParaRPr>
          </a:p>
          <a:p>
            <a:pPr indent="0" lvl="0" marL="0" rtl="0" algn="l">
              <a:spcBef>
                <a:spcPts val="0"/>
              </a:spcBef>
              <a:spcAft>
                <a:spcPts val="0"/>
              </a:spcAft>
              <a:buNone/>
            </a:pPr>
            <a:r>
              <a:rPr lang="en" sz="900">
                <a:solidFill>
                  <a:srgbClr val="434343"/>
                </a:solidFill>
                <a:latin typeface="Barlow"/>
                <a:ea typeface="Barlow"/>
                <a:cs typeface="Barlow"/>
                <a:sym typeface="Barlow"/>
              </a:rPr>
              <a:t>Isn’t that nice? :)</a:t>
            </a:r>
            <a:endParaRPr sz="900">
              <a:solidFill>
                <a:srgbClr val="434343"/>
              </a:solidFill>
              <a:latin typeface="Barlow"/>
              <a:ea typeface="Barlow"/>
              <a:cs typeface="Barlow"/>
              <a:sym typeface="Barlow"/>
            </a:endParaRPr>
          </a:p>
          <a:p>
            <a:pPr indent="0" lvl="0" marL="0" rtl="0" algn="l">
              <a:spcBef>
                <a:spcPts val="0"/>
              </a:spcBef>
              <a:spcAft>
                <a:spcPts val="0"/>
              </a:spcAft>
              <a:buNone/>
            </a:pPr>
            <a:r>
              <a:t/>
            </a:r>
            <a:endParaRPr sz="900">
              <a:solidFill>
                <a:srgbClr val="434343"/>
              </a:solidFill>
              <a:latin typeface="Barlow"/>
              <a:ea typeface="Barlow"/>
              <a:cs typeface="Barlow"/>
              <a:sym typeface="Barlow"/>
            </a:endParaRPr>
          </a:p>
          <a:p>
            <a:pPr indent="0" lvl="0" marL="0" rtl="0" algn="l">
              <a:spcBef>
                <a:spcPts val="0"/>
              </a:spcBef>
              <a:spcAft>
                <a:spcPts val="0"/>
              </a:spcAft>
              <a:buNone/>
            </a:pPr>
            <a:r>
              <a:rPr lang="en" sz="900">
                <a:solidFill>
                  <a:srgbClr val="434343"/>
                </a:solidFill>
                <a:latin typeface="Barlow"/>
                <a:ea typeface="Barlow"/>
                <a:cs typeface="Barlow"/>
                <a:sym typeface="Barlow"/>
              </a:rPr>
              <a:t>Examples:</a:t>
            </a:r>
            <a:endParaRPr sz="900">
              <a:solidFill>
                <a:srgbClr val="434343"/>
              </a:solidFill>
              <a:latin typeface="Barlow"/>
              <a:ea typeface="Barlow"/>
              <a:cs typeface="Barlow"/>
              <a:sym typeface="Barlow"/>
            </a:endParaRPr>
          </a:p>
        </p:txBody>
      </p:sp>
      <p:sp>
        <p:nvSpPr>
          <p:cNvPr id="988" name="Google Shape;988;p7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B000"/>
        </a:solidFill>
      </p:bgPr>
    </p:bg>
    <p:spTree>
      <p:nvGrpSpPr>
        <p:cNvPr id="992" name="Shape 992"/>
        <p:cNvGrpSpPr/>
        <p:nvPr/>
      </p:nvGrpSpPr>
      <p:grpSpPr>
        <a:xfrm>
          <a:off x="0" y="0"/>
          <a:ext cx="0" cy="0"/>
          <a:chOff x="0" y="0"/>
          <a:chExt cx="0" cy="0"/>
        </a:xfrm>
      </p:grpSpPr>
      <p:sp>
        <p:nvSpPr>
          <p:cNvPr id="993" name="Google Shape;993;p71"/>
          <p:cNvSpPr txBox="1"/>
          <p:nvPr/>
        </p:nvSpPr>
        <p:spPr>
          <a:xfrm>
            <a:off x="2846155" y="914286"/>
            <a:ext cx="5918400" cy="13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434343"/>
                </a:solidFill>
                <a:latin typeface="Barlow"/>
                <a:ea typeface="Barlow"/>
                <a:cs typeface="Barlow"/>
                <a:sym typeface="Barlow"/>
              </a:rPr>
              <a:t>Now you can use any emoji as an icon!</a:t>
            </a:r>
            <a:endParaRPr>
              <a:solidFill>
                <a:srgbClr val="434343"/>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rgbClr val="434343"/>
                </a:solidFill>
                <a:latin typeface="Barlow"/>
                <a:ea typeface="Barlow"/>
                <a:cs typeface="Barlow"/>
                <a:sym typeface="Barlow"/>
              </a:rPr>
              <a:t>And of course it resizes without losing quality and you can change the color.</a:t>
            </a:r>
            <a:endParaRPr>
              <a:solidFill>
                <a:srgbClr val="434343"/>
              </a:solidFill>
              <a:latin typeface="Barlow"/>
              <a:ea typeface="Barlow"/>
              <a:cs typeface="Barlow"/>
              <a:sym typeface="Barlow"/>
            </a:endParaRPr>
          </a:p>
          <a:p>
            <a:pPr indent="0" lvl="0" marL="0" rtl="0" algn="l">
              <a:spcBef>
                <a:spcPts val="0"/>
              </a:spcBef>
              <a:spcAft>
                <a:spcPts val="0"/>
              </a:spcAft>
              <a:buNone/>
            </a:pPr>
            <a:r>
              <a:t/>
            </a:r>
            <a:endParaRPr>
              <a:solidFill>
                <a:srgbClr val="434343"/>
              </a:solidFill>
              <a:latin typeface="Barlow"/>
              <a:ea typeface="Barlow"/>
              <a:cs typeface="Barlow"/>
              <a:sym typeface="Barlow"/>
            </a:endParaRPr>
          </a:p>
          <a:p>
            <a:pPr indent="0" lvl="0" marL="0" rtl="0" algn="l">
              <a:spcBef>
                <a:spcPts val="0"/>
              </a:spcBef>
              <a:spcAft>
                <a:spcPts val="0"/>
              </a:spcAft>
              <a:buNone/>
            </a:pPr>
            <a:r>
              <a:rPr lang="en">
                <a:solidFill>
                  <a:srgbClr val="434343"/>
                </a:solidFill>
                <a:latin typeface="Barlow"/>
                <a:ea typeface="Barlow"/>
                <a:cs typeface="Barlow"/>
                <a:sym typeface="Barlow"/>
              </a:rPr>
              <a:t>How? Follow Google instructions </a:t>
            </a:r>
            <a:r>
              <a:rPr lang="en" u="sng">
                <a:solidFill>
                  <a:srgbClr val="434343"/>
                </a:solidFill>
                <a:latin typeface="Barlow"/>
                <a:ea typeface="Barlow"/>
                <a:cs typeface="Barlow"/>
                <a:sym typeface="Barlow"/>
                <a:hlinkClick r:id="rId3"/>
              </a:rPr>
              <a:t>https://twitter.com/googledocs/status/730087240156643328</a:t>
            </a:r>
            <a:endParaRPr>
              <a:solidFill>
                <a:srgbClr val="434343"/>
              </a:solidFill>
              <a:latin typeface="Barlow"/>
              <a:ea typeface="Barlow"/>
              <a:cs typeface="Barlow"/>
              <a:sym typeface="Barlow"/>
            </a:endParaRPr>
          </a:p>
          <a:p>
            <a:pPr indent="0" lvl="0" marL="0" rtl="0" algn="l">
              <a:spcBef>
                <a:spcPts val="0"/>
              </a:spcBef>
              <a:spcAft>
                <a:spcPts val="0"/>
              </a:spcAft>
              <a:buNone/>
            </a:pPr>
            <a:r>
              <a:t/>
            </a:r>
            <a:endParaRPr>
              <a:solidFill>
                <a:srgbClr val="434343"/>
              </a:solidFill>
              <a:latin typeface="Barlow"/>
              <a:ea typeface="Barlow"/>
              <a:cs typeface="Barlow"/>
              <a:sym typeface="Barlow"/>
            </a:endParaRPr>
          </a:p>
          <a:p>
            <a:pPr indent="0" lvl="0" marL="0" rtl="0" algn="l">
              <a:spcBef>
                <a:spcPts val="0"/>
              </a:spcBef>
              <a:spcAft>
                <a:spcPts val="0"/>
              </a:spcAft>
              <a:buNone/>
            </a:pPr>
            <a:r>
              <a:t/>
            </a:r>
            <a:endParaRPr>
              <a:solidFill>
                <a:srgbClr val="434343"/>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rgbClr val="434343"/>
              </a:solidFill>
              <a:latin typeface="Barlow"/>
              <a:ea typeface="Barlow"/>
              <a:cs typeface="Barlow"/>
              <a:sym typeface="Barlow"/>
            </a:endParaRPr>
          </a:p>
          <a:p>
            <a:pPr indent="0" lvl="0" marL="0" rtl="0" algn="l">
              <a:spcBef>
                <a:spcPts val="0"/>
              </a:spcBef>
              <a:spcAft>
                <a:spcPts val="0"/>
              </a:spcAft>
              <a:buNone/>
            </a:pPr>
            <a:r>
              <a:t/>
            </a:r>
            <a:endParaRPr>
              <a:solidFill>
                <a:srgbClr val="434343"/>
              </a:solidFill>
              <a:latin typeface="Barlow"/>
              <a:ea typeface="Barlow"/>
              <a:cs typeface="Barlow"/>
              <a:sym typeface="Barlow"/>
            </a:endParaRPr>
          </a:p>
        </p:txBody>
      </p:sp>
      <p:sp>
        <p:nvSpPr>
          <p:cNvPr id="994" name="Google Shape;994;p71"/>
          <p:cNvSpPr txBox="1"/>
          <p:nvPr/>
        </p:nvSpPr>
        <p:spPr>
          <a:xfrm>
            <a:off x="1644425" y="2374250"/>
            <a:ext cx="7106100" cy="23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FFB000"/>
                </a:solidFill>
                <a:latin typeface="Barlow"/>
                <a:ea typeface="Barlow"/>
                <a:cs typeface="Barlow"/>
                <a:sym typeface="Barlow"/>
              </a:rPr>
              <a:t>✋👆👉👍👤👦👧👨👩👪💃🏃💑❤😂😉😋😒😭👶😸🐟🍒🍔💣📌📖🔨🎃🎈🎨🏈🏰🌏🔌🔑</a:t>
            </a:r>
            <a:r>
              <a:rPr lang="en" sz="2400">
                <a:solidFill>
                  <a:srgbClr val="FFB000"/>
                </a:solidFill>
                <a:highlight>
                  <a:srgbClr val="434343"/>
                </a:highlight>
                <a:latin typeface="Barlow"/>
                <a:ea typeface="Barlow"/>
                <a:cs typeface="Barlow"/>
                <a:sym typeface="Barlow"/>
              </a:rPr>
              <a:t> and many more...</a:t>
            </a:r>
            <a:endParaRPr sz="2400">
              <a:solidFill>
                <a:srgbClr val="FFB000"/>
              </a:solidFill>
              <a:highlight>
                <a:srgbClr val="434343"/>
              </a:highlight>
              <a:latin typeface="Barlow"/>
              <a:ea typeface="Barlow"/>
              <a:cs typeface="Barlow"/>
              <a:sym typeface="Barlow"/>
            </a:endParaRPr>
          </a:p>
        </p:txBody>
      </p:sp>
      <p:sp>
        <p:nvSpPr>
          <p:cNvPr id="995" name="Google Shape;995;p7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96" name="Google Shape;996;p71"/>
          <p:cNvSpPr txBox="1"/>
          <p:nvPr/>
        </p:nvSpPr>
        <p:spPr>
          <a:xfrm>
            <a:off x="1412125" y="1032914"/>
            <a:ext cx="1440600" cy="12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600">
                <a:solidFill>
                  <a:srgbClr val="D9D9D9"/>
                </a:solidFill>
              </a:rPr>
              <a:t>😉</a:t>
            </a:r>
            <a:endParaRPr sz="9600">
              <a:solidFill>
                <a:srgbClr val="D9D9D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19"/>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a:t>
            </a:r>
            <a:r>
              <a:rPr lang="en"/>
              <a:t>. DATA ENTITIES</a:t>
            </a:r>
            <a:endParaRPr/>
          </a:p>
        </p:txBody>
      </p:sp>
      <p:sp>
        <p:nvSpPr>
          <p:cNvPr id="126" name="Google Shape;126;p19"/>
          <p:cNvSpPr txBox="1"/>
          <p:nvPr>
            <p:ph idx="1" type="subTitle"/>
          </p:nvPr>
        </p:nvSpPr>
        <p:spPr>
          <a:xfrm>
            <a:off x="2935400" y="2604625"/>
            <a:ext cx="58149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Attributes and Keys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ENTITIES, ATTRIBUTES AND KEYS</a:t>
            </a:r>
            <a:endParaRPr/>
          </a:p>
        </p:txBody>
      </p:sp>
      <p:sp>
        <p:nvSpPr>
          <p:cNvPr id="132" name="Google Shape;132;p20"/>
          <p:cNvSpPr txBox="1"/>
          <p:nvPr>
            <p:ph idx="1" type="body"/>
          </p:nvPr>
        </p:nvSpPr>
        <p:spPr>
          <a:xfrm>
            <a:off x="1556325" y="1823000"/>
            <a:ext cx="7085700" cy="2464500"/>
          </a:xfrm>
          <a:prstGeom prst="rect">
            <a:avLst/>
          </a:prstGeom>
        </p:spPr>
        <p:txBody>
          <a:bodyPr anchorCtr="0" anchor="t" bIns="91425" lIns="91425" spcFirstLastPara="1" rIns="91425" wrap="square" tIns="91425">
            <a:noAutofit/>
          </a:bodyPr>
          <a:lstStyle/>
          <a:p>
            <a:pPr indent="-419100" lvl="0" marL="457200" rtl="0" algn="l">
              <a:lnSpc>
                <a:spcPct val="150000"/>
              </a:lnSpc>
              <a:spcBef>
                <a:spcPts val="600"/>
              </a:spcBef>
              <a:spcAft>
                <a:spcPts val="0"/>
              </a:spcAft>
              <a:buSzPts val="3000"/>
              <a:buChar char="▪"/>
            </a:pPr>
            <a:r>
              <a:rPr lang="en" sz="3000"/>
              <a:t>ENTITIES</a:t>
            </a:r>
            <a:endParaRPr sz="3000"/>
          </a:p>
          <a:p>
            <a:pPr indent="-419100" lvl="0" marL="457200" rtl="0" algn="l">
              <a:lnSpc>
                <a:spcPct val="150000"/>
              </a:lnSpc>
              <a:spcBef>
                <a:spcPts val="0"/>
              </a:spcBef>
              <a:spcAft>
                <a:spcPts val="0"/>
              </a:spcAft>
              <a:buSzPts val="3000"/>
              <a:buChar char="▪"/>
            </a:pPr>
            <a:r>
              <a:rPr lang="en" sz="3000"/>
              <a:t>ATTRIBUTES</a:t>
            </a:r>
            <a:endParaRPr sz="3000"/>
          </a:p>
          <a:p>
            <a:pPr indent="-419100" lvl="0" marL="457200" rtl="0" algn="l">
              <a:lnSpc>
                <a:spcPct val="150000"/>
              </a:lnSpc>
              <a:spcBef>
                <a:spcPts val="0"/>
              </a:spcBef>
              <a:spcAft>
                <a:spcPts val="0"/>
              </a:spcAft>
              <a:buSzPts val="3000"/>
              <a:buChar char="▪"/>
            </a:pPr>
            <a:r>
              <a:rPr lang="en" sz="3000"/>
              <a:t>KEYS</a:t>
            </a:r>
            <a:endParaRPr sz="3000"/>
          </a:p>
          <a:p>
            <a:pPr indent="0" lvl="0" marL="0" rtl="0" algn="l">
              <a:spcBef>
                <a:spcPts val="600"/>
              </a:spcBef>
              <a:spcAft>
                <a:spcPts val="0"/>
              </a:spcAft>
              <a:buNone/>
            </a:pPr>
            <a:r>
              <a:t/>
            </a:r>
            <a:endParaRPr/>
          </a:p>
        </p:txBody>
      </p:sp>
      <p:sp>
        <p:nvSpPr>
          <p:cNvPr id="133" name="Google Shape;133;p2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34" name="Google Shape;134;p20"/>
          <p:cNvGrpSpPr/>
          <p:nvPr/>
        </p:nvGrpSpPr>
        <p:grpSpPr>
          <a:xfrm>
            <a:off x="8180944" y="637329"/>
            <a:ext cx="336534" cy="318981"/>
            <a:chOff x="5300400" y="3670175"/>
            <a:chExt cx="421300" cy="399325"/>
          </a:xfrm>
        </p:grpSpPr>
        <p:sp>
          <p:nvSpPr>
            <p:cNvPr id="135" name="Google Shape;135;p20"/>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DATA ENTITIES, ATTRIBUTES AND KEYS</a:t>
            </a:r>
            <a:endParaRPr/>
          </a:p>
        </p:txBody>
      </p:sp>
      <p:sp>
        <p:nvSpPr>
          <p:cNvPr id="145" name="Google Shape;145;p2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46" name="Google Shape;146;p21"/>
          <p:cNvGrpSpPr/>
          <p:nvPr/>
        </p:nvGrpSpPr>
        <p:grpSpPr>
          <a:xfrm>
            <a:off x="8214395" y="634895"/>
            <a:ext cx="310214" cy="323873"/>
            <a:chOff x="3294650" y="3652450"/>
            <a:chExt cx="388350" cy="405450"/>
          </a:xfrm>
        </p:grpSpPr>
        <p:sp>
          <p:nvSpPr>
            <p:cNvPr id="147" name="Google Shape;147;p21"/>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 name="Google Shape;150;p21"/>
          <p:cNvPicPr preferRelativeResize="0"/>
          <p:nvPr/>
        </p:nvPicPr>
        <p:blipFill>
          <a:blip r:embed="rId4">
            <a:alphaModFix/>
          </a:blip>
          <a:stretch>
            <a:fillRect/>
          </a:stretch>
        </p:blipFill>
        <p:spPr>
          <a:xfrm>
            <a:off x="1704500" y="1580050"/>
            <a:ext cx="6579800" cy="2952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DATA ENTITIES, ATTRIBUTES AND KEYS</a:t>
            </a:r>
            <a:endParaRPr/>
          </a:p>
        </p:txBody>
      </p:sp>
      <p:sp>
        <p:nvSpPr>
          <p:cNvPr id="156" name="Google Shape;156;p2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57" name="Google Shape;157;p22"/>
          <p:cNvGrpSpPr/>
          <p:nvPr/>
        </p:nvGrpSpPr>
        <p:grpSpPr>
          <a:xfrm>
            <a:off x="8214395" y="634895"/>
            <a:ext cx="310214" cy="323873"/>
            <a:chOff x="3294650" y="3652450"/>
            <a:chExt cx="388350" cy="405450"/>
          </a:xfrm>
        </p:grpSpPr>
        <p:sp>
          <p:nvSpPr>
            <p:cNvPr id="158" name="Google Shape;158;p22"/>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1" name="Google Shape;161;p22"/>
          <p:cNvPicPr preferRelativeResize="0"/>
          <p:nvPr/>
        </p:nvPicPr>
        <p:blipFill>
          <a:blip r:embed="rId4">
            <a:alphaModFix/>
          </a:blip>
          <a:stretch>
            <a:fillRect/>
          </a:stretch>
        </p:blipFill>
        <p:spPr>
          <a:xfrm>
            <a:off x="1947450" y="1200175"/>
            <a:ext cx="5530399" cy="3755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ass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